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 id="2147483718" r:id="rId2"/>
    <p:sldMasterId id="2147483719" r:id="rId3"/>
    <p:sldMasterId id="2147483720" r:id="rId4"/>
  </p:sldMasterIdLst>
  <p:notesMasterIdLst>
    <p:notesMasterId r:id="rId6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FlandersArtSans-Regular" panose="00000500000000000000" pitchFamily="2" charset="0"/>
      <p:regular r:id="rId73"/>
    </p:embeddedFont>
    <p:embeddedFont>
      <p:font typeface="Georgia" panose="02040502050405020303" pitchFamily="18" charset="0"/>
      <p:regular r:id="rId74"/>
      <p:bold r:id="rId75"/>
      <p:italic r:id="rId76"/>
      <p:boldItalic r:id="rId77"/>
    </p:embeddedFont>
    <p:embeddedFont>
      <p:font typeface="Proxima Nova" panose="020B0604020202020204" charset="0"/>
      <p:regular r:id="rId78"/>
      <p:bold r:id="rId79"/>
      <p:italic r:id="rId80"/>
      <p:boldItalic r:id="rId81"/>
    </p:embeddedFont>
    <p:embeddedFont>
      <p:font typeface="Proxima Nova Extrabold" panose="020B0604020202020204" charset="0"/>
      <p:bold r:id="rId82"/>
    </p:embeddedFont>
    <p:embeddedFont>
      <p:font typeface="Proxima Nova Semibold" panose="020B0604020202020204" charset="0"/>
      <p:regular r:id="rId83"/>
      <p:bold r:id="rId84"/>
      <p:boldItalic r:id="rId85"/>
    </p:embeddedFont>
    <p:embeddedFont>
      <p:font typeface="Roboto"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9D9183-3076-4E02-931B-EFB72C6A8AFB}">
  <a:tblStyle styleId="{FD9D9183-3076-4E02-931B-EFB72C6A8AFB}" styleName="Table_0">
    <a:wholeTbl>
      <a:tcTxStyle>
        <a:font>
          <a:latin typeface="Flanders Art Serif"/>
          <a:ea typeface="Flanders Art Serif"/>
          <a:cs typeface="Flanders Art Serif"/>
        </a:font>
        <a:srgbClr val="373636"/>
      </a:tcTxStyle>
      <a:tcStyle>
        <a:tcBdr>
          <a:left>
            <a:ln w="6350" cap="flat" cmpd="sng">
              <a:solidFill>
                <a:srgbClr val="C1C1C1"/>
              </a:solidFill>
              <a:prstDash val="solid"/>
              <a:round/>
              <a:headEnd type="none" w="sm" len="sm"/>
              <a:tailEnd type="none" w="sm" len="sm"/>
            </a:ln>
          </a:left>
          <a:right>
            <a:ln w="6350" cap="flat" cmpd="sng">
              <a:solidFill>
                <a:srgbClr val="C1C1C1"/>
              </a:solidFill>
              <a:prstDash val="solid"/>
              <a:round/>
              <a:headEnd type="none" w="sm" len="sm"/>
              <a:tailEnd type="none" w="sm" len="sm"/>
            </a:ln>
          </a:right>
          <a:top>
            <a:ln w="6350" cap="flat" cmpd="sng">
              <a:solidFill>
                <a:srgbClr val="C1C1C1"/>
              </a:solidFill>
              <a:prstDash val="solid"/>
              <a:round/>
              <a:headEnd type="none" w="sm" len="sm"/>
              <a:tailEnd type="none" w="sm" len="sm"/>
            </a:ln>
          </a:top>
          <a:bottom>
            <a:ln w="6350" cap="flat" cmpd="sng">
              <a:solidFill>
                <a:srgbClr val="C1C1C1"/>
              </a:solidFill>
              <a:prstDash val="solid"/>
              <a:round/>
              <a:headEnd type="none" w="sm" len="sm"/>
              <a:tailEnd type="none" w="sm" len="sm"/>
            </a:ln>
          </a:bottom>
          <a:insideH>
            <a:ln w="6350" cap="flat" cmpd="sng">
              <a:solidFill>
                <a:srgbClr val="C1C1C1"/>
              </a:solidFill>
              <a:prstDash val="solid"/>
              <a:round/>
              <a:headEnd type="none" w="sm" len="sm"/>
              <a:tailEnd type="none" w="sm" len="sm"/>
            </a:ln>
          </a:insideH>
          <a:insideV>
            <a:ln w="6350" cap="flat" cmpd="sng">
              <a:solidFill>
                <a:srgbClr val="C1C1C1"/>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3132"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9.fntdata"/><Relationship Id="rId61" Type="http://schemas.openxmlformats.org/officeDocument/2006/relationships/slide" Target="slides/slide57.xml"/><Relationship Id="rId82"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07e98ac47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f07e98ac47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deebe78d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gedeebe78d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f083ca4c77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gf083ca4c77_1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f083ca4c7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f083ca4c7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f0e3d1a4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f0e3d1a4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2702"/>
              </a:lnSpc>
              <a:spcBef>
                <a:spcPts val="0"/>
              </a:spcBef>
              <a:spcAft>
                <a:spcPts val="0"/>
              </a:spcAft>
              <a:buNone/>
            </a:pPr>
            <a:endParaRPr>
              <a:sym typeface="Proxima Nov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f07e98ac47_1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f07e98ac47_1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f083ca4c7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gf083ca4c7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083ca4c7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7" name="Google Shape;627;gf083ca4c77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f083ca4c77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f083ca4c77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083ca4c7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7" name="Google Shape;637;gf083ca4c77_1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f083ca4c77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gf083ca4c77_1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6" name="Google Shape;656;gf083ca4c77_1_3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07e98ac47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gf07e98ac47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083ca4c77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gf083ca4c77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083ca4c77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f083ca4c77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f083ca4c77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gf083ca4c77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f083ca4c7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1" name="Google Shape;721;gf083ca4c77_1_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f083ca4c77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1" name="Google Shape;731;gf083ca4c77_1_1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f083ca4c77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f083ca4c77_1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gf083ca4c77_1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083ca4c77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5" name="Google Shape;745;gf083ca4c77_1_1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083ca4c77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6" name="Google Shape;756;gf083ca4c77_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f083ca4c77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1" name="Google Shape;761;gf083ca4c77_1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f07e98ac47_1_1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7" name="Google Shape;767;gf07e98ac47_1_1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f07e98ac47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f07e98ac47_1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f07e98ac47_1_1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f07e98ac47_1_1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07e98ac47_1_1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gf07e98ac47_1_1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f07e98ac47_1_1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f07e98ac47_1_1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f07e98ac47_1_1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gf07e98ac47_1_1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f07e98ac47_1_1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gf07e98ac47_1_15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f07e98ac47_1_1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3" name="Google Shape;863;gf07e98ac47_1_1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f07e98ac47_1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gf07e98ac47_1_15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f0e3d1a48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gf0e3d1a48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f07e98ac47_1_2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f07e98ac47_1_2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f07e98ac47_1_2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f07e98ac47_1_2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f07e98ac47_1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f07e98ac47_1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f07e98ac47_1_1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2" name="Google Shape;902;gf07e98ac47_1_1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f0e3d1a48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909" name="Google Shape;909;gf0e3d1a48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f0e3d1a48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f0e3d1a48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f07e98ac47_1_1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941" name="Google Shape;941;gf07e98ac47_1_1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f07e98ac47_1_1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947" name="Google Shape;947;gf07e98ac47_1_1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f247e528d3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endParaRPr>
              <a:sym typeface="Proxima Nova"/>
            </a:endParaRPr>
          </a:p>
        </p:txBody>
      </p:sp>
      <p:sp>
        <p:nvSpPr>
          <p:cNvPr id="958" name="Google Shape;958;gf247e528d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f247e528d3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969" name="Google Shape;969;gf247e528d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f247e52d9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980" name="Google Shape;980;gf247e52d9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deebe78d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1" name="Google Shape;991;gedeebe78dc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deebe78dc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 name="Google Shape;1048;gedeebe78dc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f07e98ac47_1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gf07e98ac47_1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edeebe78dc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1" name="Google Shape;1101;gedeebe78dc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247e528d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f247e528d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f07e98ac47_1_2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200" name="Google Shape;1200;gf07e98ac47_1_2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f07e98ac47_1_2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245" name="Google Shape;1245;gf07e98ac47_1_2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f07e98ac47_1_2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4" name="Google Shape;1254;gf07e98ac47_1_2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f07e98ac47_1_2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261" name="Google Shape;1261;gf07e98ac47_1_2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f07e98ac47_1_2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268" name="Google Shape;1268;gf07e98ac47_1_2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f07e98ac47_1_2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6" name="Google Shape;1276;gf07e98ac47_1_2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f07e98ac47_1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283" name="Google Shape;1283;gf07e98ac47_1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f07e98ac47_1_2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2" name="Google Shape;1292;gf07e98ac47_1_2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f07e98ac47_1_6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64" name="Google Shape;464;gf07e98ac47_1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f07e98ac47_1_2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322" name="Google Shape;1322;gf07e98ac47_1_2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f07e98ac47_1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334" name="Google Shape;1334;gf07e98ac47_1_2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f07e98ac47_1_2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359" name="Google Shape;1359;gf07e98ac47_1_2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f247e52d9d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f247e52d9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f07e98ac47_1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gf07e98ac47_1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07e98ac47_1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f07e98ac47_1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0a76577a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Proxima Nova"/>
              <a:buChar char="-"/>
            </a:pPr>
            <a:endParaRPr/>
          </a:p>
        </p:txBody>
      </p:sp>
      <p:sp>
        <p:nvSpPr>
          <p:cNvPr id="496" name="Google Shape;496;gf0a76577ac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50"/>
        <p:cNvGrpSpPr/>
        <p:nvPr/>
      </p:nvGrpSpPr>
      <p:grpSpPr>
        <a:xfrm>
          <a:off x="0" y="0"/>
          <a:ext cx="0" cy="0"/>
          <a:chOff x="0" y="0"/>
          <a:chExt cx="0" cy="0"/>
        </a:xfrm>
      </p:grpSpPr>
      <p:sp>
        <p:nvSpPr>
          <p:cNvPr id="51" name="Google Shape;51;p13"/>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52" name="Google Shape;52;p13"/>
          <p:cNvPicPr preferRelativeResize="0"/>
          <p:nvPr/>
        </p:nvPicPr>
        <p:blipFill>
          <a:blip r:embed="rId2">
            <a:alphaModFix/>
          </a:blip>
          <a:stretch>
            <a:fillRect/>
          </a:stretch>
        </p:blipFill>
        <p:spPr>
          <a:xfrm>
            <a:off x="2690438" y="0"/>
            <a:ext cx="7717135"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59"/>
        <p:cNvGrpSpPr/>
        <p:nvPr/>
      </p:nvGrpSpPr>
      <p:grpSpPr>
        <a:xfrm>
          <a:off x="0" y="0"/>
          <a:ext cx="0" cy="0"/>
          <a:chOff x="0" y="0"/>
          <a:chExt cx="0" cy="0"/>
        </a:xfrm>
      </p:grpSpPr>
      <p:sp>
        <p:nvSpPr>
          <p:cNvPr id="60" name="Google Shape;60;p15"/>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61"/>
        <p:cNvGrpSpPr/>
        <p:nvPr/>
      </p:nvGrpSpPr>
      <p:grpSpPr>
        <a:xfrm>
          <a:off x="0" y="0"/>
          <a:ext cx="0" cy="0"/>
          <a:chOff x="0" y="0"/>
          <a:chExt cx="0" cy="0"/>
        </a:xfrm>
      </p:grpSpPr>
      <p:sp>
        <p:nvSpPr>
          <p:cNvPr id="62" name="Google Shape;62;p1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3" name="Google Shape;63;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4" name="Google Shape;64;p1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65" name="Google Shape;65;p1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66" name="Google Shape;66;p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67"/>
        <p:cNvGrpSpPr/>
        <p:nvPr/>
      </p:nvGrpSpPr>
      <p:grpSpPr>
        <a:xfrm>
          <a:off x="0" y="0"/>
          <a:ext cx="0" cy="0"/>
          <a:chOff x="0" y="0"/>
          <a:chExt cx="0" cy="0"/>
        </a:xfrm>
      </p:grpSpPr>
      <p:sp>
        <p:nvSpPr>
          <p:cNvPr id="68" name="Google Shape;68;p17"/>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17"/>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7"/>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71"/>
        <p:cNvGrpSpPr/>
        <p:nvPr/>
      </p:nvGrpSpPr>
      <p:grpSpPr>
        <a:xfrm>
          <a:off x="0" y="0"/>
          <a:ext cx="0" cy="0"/>
          <a:chOff x="0" y="0"/>
          <a:chExt cx="0" cy="0"/>
        </a:xfrm>
      </p:grpSpPr>
      <p:pic>
        <p:nvPicPr>
          <p:cNvPr id="72" name="Google Shape;72;p18"/>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73" name="Google Shape;73;p18"/>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74" name="Google Shape;74;p1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77" name="Google Shape;77;p1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78" name="Google Shape;78;p1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79" name="Google Shape;79;p1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0" name="Google Shape;80;p1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81" name="Google Shape;81;p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84" name="Google Shape;84;p2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85" name="Google Shape;85;p2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86" name="Google Shape;86;p2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7" name="Google Shape;87;p2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88" name="Google Shape;88;p2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89"/>
        <p:cNvGrpSpPr/>
        <p:nvPr/>
      </p:nvGrpSpPr>
      <p:grpSpPr>
        <a:xfrm>
          <a:off x="0" y="0"/>
          <a:ext cx="0" cy="0"/>
          <a:chOff x="0" y="0"/>
          <a:chExt cx="0" cy="0"/>
        </a:xfrm>
      </p:grpSpPr>
      <p:pic>
        <p:nvPicPr>
          <p:cNvPr id="90" name="Google Shape;90;p2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91" name="Google Shape;91;p2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92" name="Google Shape;92;p2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93" name="Google Shape;93;p2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96" name="Google Shape;96;p2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97" name="Google Shape;97;p2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98" name="Google Shape;98;p2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99" name="Google Shape;99;p2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00" name="Google Shape;100;p2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01"/>
        <p:cNvGrpSpPr/>
        <p:nvPr/>
      </p:nvGrpSpPr>
      <p:grpSpPr>
        <a:xfrm>
          <a:off x="0" y="0"/>
          <a:ext cx="0" cy="0"/>
          <a:chOff x="0" y="0"/>
          <a:chExt cx="0" cy="0"/>
        </a:xfrm>
      </p:grpSpPr>
      <p:sp>
        <p:nvSpPr>
          <p:cNvPr id="102" name="Google Shape;102;p2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03" name="Google Shape;103;p23"/>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23"/>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5" name="Google Shape;105;p23"/>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23"/>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07"/>
        <p:cNvGrpSpPr/>
        <p:nvPr/>
      </p:nvGrpSpPr>
      <p:grpSpPr>
        <a:xfrm>
          <a:off x="0" y="0"/>
          <a:ext cx="0" cy="0"/>
          <a:chOff x="0" y="0"/>
          <a:chExt cx="0" cy="0"/>
        </a:xfrm>
      </p:grpSpPr>
      <p:sp>
        <p:nvSpPr>
          <p:cNvPr id="108" name="Google Shape;108;p24"/>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09" name="Google Shape;109;p24"/>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0" name="Google Shape;110;p24"/>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1" name="Google Shape;111;p24"/>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12" name="Google Shape;112;p24"/>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13" name="Google Shape;113;p24"/>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6" name="Google Shape;116;p25"/>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9" name="Google Shape;119;p26"/>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20" name="Google Shape;120;p2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21"/>
        <p:cNvGrpSpPr/>
        <p:nvPr/>
      </p:nvGrpSpPr>
      <p:grpSpPr>
        <a:xfrm>
          <a:off x="0" y="0"/>
          <a:ext cx="0" cy="0"/>
          <a:chOff x="0" y="0"/>
          <a:chExt cx="0" cy="0"/>
        </a:xfrm>
      </p:grpSpPr>
      <p:sp>
        <p:nvSpPr>
          <p:cNvPr id="122" name="Google Shape;122;p27"/>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23" name="Google Shape;123;p27"/>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4" name="Google Shape;124;p27"/>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28"/>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1800"/>
              <a:buNone/>
              <a:defRPr sz="1800" b="0">
                <a:solidFill>
                  <a:schemeClr val="dk1"/>
                </a:solidFill>
              </a:defRPr>
            </a:lvl1pPr>
            <a:lvl2pPr lvl="1" algn="l" rtl="0">
              <a:lnSpc>
                <a:spcPct val="85000"/>
              </a:lnSpc>
              <a:spcBef>
                <a:spcPts val="0"/>
              </a:spcBef>
              <a:spcAft>
                <a:spcPts val="0"/>
              </a:spcAft>
              <a:buClr>
                <a:schemeClr val="dk1"/>
              </a:buClr>
              <a:buSzPts val="1800"/>
              <a:buNone/>
              <a:defRPr sz="1800"/>
            </a:lvl2pPr>
            <a:lvl3pPr lvl="2" algn="l" rtl="0">
              <a:lnSpc>
                <a:spcPct val="85000"/>
              </a:lnSpc>
              <a:spcBef>
                <a:spcPts val="0"/>
              </a:spcBef>
              <a:spcAft>
                <a:spcPts val="0"/>
              </a:spcAft>
              <a:buClr>
                <a:schemeClr val="dk1"/>
              </a:buClr>
              <a:buSzPts val="1800"/>
              <a:buNone/>
              <a:defRPr sz="1800"/>
            </a:lvl3pPr>
            <a:lvl4pPr lvl="3" algn="l" rtl="0">
              <a:lnSpc>
                <a:spcPct val="85000"/>
              </a:lnSpc>
              <a:spcBef>
                <a:spcPts val="0"/>
              </a:spcBef>
              <a:spcAft>
                <a:spcPts val="0"/>
              </a:spcAft>
              <a:buClr>
                <a:schemeClr val="dk1"/>
              </a:buClr>
              <a:buSzPts val="1800"/>
              <a:buNone/>
              <a:defRPr sz="1800"/>
            </a:lvl4pPr>
            <a:lvl5pPr lvl="4" algn="l" rtl="0">
              <a:lnSpc>
                <a:spcPct val="85000"/>
              </a:lnSpc>
              <a:spcBef>
                <a:spcPts val="0"/>
              </a:spcBef>
              <a:spcAft>
                <a:spcPts val="0"/>
              </a:spcAft>
              <a:buClr>
                <a:schemeClr val="dk1"/>
              </a:buClr>
              <a:buSzPts val="1800"/>
              <a:buNone/>
              <a:defRPr sz="1800"/>
            </a:lvl5pPr>
            <a:lvl6pPr lvl="5" algn="l" rtl="0">
              <a:lnSpc>
                <a:spcPct val="85000"/>
              </a:lnSpc>
              <a:spcBef>
                <a:spcPts val="0"/>
              </a:spcBef>
              <a:spcAft>
                <a:spcPts val="0"/>
              </a:spcAft>
              <a:buClr>
                <a:schemeClr val="dk1"/>
              </a:buClr>
              <a:buSzPts val="1800"/>
              <a:buNone/>
              <a:defRPr sz="1800"/>
            </a:lvl6pPr>
            <a:lvl7pPr lvl="6" algn="l" rtl="0">
              <a:lnSpc>
                <a:spcPct val="85000"/>
              </a:lnSpc>
              <a:spcBef>
                <a:spcPts val="0"/>
              </a:spcBef>
              <a:spcAft>
                <a:spcPts val="0"/>
              </a:spcAft>
              <a:buClr>
                <a:schemeClr val="dk1"/>
              </a:buClr>
              <a:buSzPts val="1800"/>
              <a:buNone/>
              <a:defRPr sz="1800"/>
            </a:lvl7pPr>
            <a:lvl8pPr lvl="7" algn="l" rtl="0">
              <a:lnSpc>
                <a:spcPct val="85000"/>
              </a:lnSpc>
              <a:spcBef>
                <a:spcPts val="0"/>
              </a:spcBef>
              <a:spcAft>
                <a:spcPts val="0"/>
              </a:spcAft>
              <a:buClr>
                <a:schemeClr val="dk1"/>
              </a:buClr>
              <a:buSzPts val="1800"/>
              <a:buNone/>
              <a:defRPr sz="1800"/>
            </a:lvl8pPr>
            <a:lvl9pPr lvl="8" algn="l" rtl="0">
              <a:lnSpc>
                <a:spcPct val="85000"/>
              </a:lnSpc>
              <a:spcBef>
                <a:spcPts val="0"/>
              </a:spcBef>
              <a:spcAft>
                <a:spcPts val="0"/>
              </a:spcAft>
              <a:buClr>
                <a:schemeClr val="dk1"/>
              </a:buClr>
              <a:buSzPts val="1800"/>
              <a:buNone/>
              <a:defRPr sz="1800"/>
            </a:lvl9pPr>
          </a:lstStyle>
          <a:p>
            <a:endParaRPr/>
          </a:p>
        </p:txBody>
      </p:sp>
      <p:sp>
        <p:nvSpPr>
          <p:cNvPr id="128" name="Google Shape;128;p28"/>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Clr>
                <a:schemeClr val="accent1"/>
              </a:buClr>
              <a:buSzPts val="1400"/>
              <a:buChar char="•"/>
              <a:defRPr/>
            </a:lvl1pPr>
            <a:lvl2pPr marL="914400" lvl="1" indent="-317500" algn="l" rtl="0">
              <a:lnSpc>
                <a:spcPct val="100000"/>
              </a:lnSpc>
              <a:spcBef>
                <a:spcPts val="900"/>
              </a:spcBef>
              <a:spcAft>
                <a:spcPts val="0"/>
              </a:spcAft>
              <a:buClr>
                <a:schemeClr val="dk1"/>
              </a:buClr>
              <a:buSzPts val="1400"/>
              <a:buChar char="•"/>
              <a:defRPr/>
            </a:lvl2pPr>
            <a:lvl3pPr marL="1371600" lvl="2" indent="-317500" algn="l" rtl="0">
              <a:lnSpc>
                <a:spcPct val="100000"/>
              </a:lnSpc>
              <a:spcBef>
                <a:spcPts val="5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04800" algn="l" rtl="0">
              <a:lnSpc>
                <a:spcPct val="100000"/>
              </a:lnSpc>
              <a:spcBef>
                <a:spcPts val="500"/>
              </a:spcBef>
              <a:spcAft>
                <a:spcPts val="0"/>
              </a:spcAft>
              <a:buClr>
                <a:schemeClr val="dk1"/>
              </a:buClr>
              <a:buSzPts val="1200"/>
              <a:buChar char="•"/>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500"/>
              </a:spcBef>
              <a:spcAft>
                <a:spcPts val="0"/>
              </a:spcAft>
              <a:buClr>
                <a:schemeClr val="dk1"/>
              </a:buClr>
              <a:buSzPts val="1400"/>
              <a:buChar char="•"/>
              <a:defRPr/>
            </a:lvl7pPr>
            <a:lvl8pPr marL="3657600" lvl="7" indent="-317500" algn="l" rtl="0">
              <a:lnSpc>
                <a:spcPct val="100000"/>
              </a:lnSpc>
              <a:spcBef>
                <a:spcPts val="500"/>
              </a:spcBef>
              <a:spcAft>
                <a:spcPts val="0"/>
              </a:spcAft>
              <a:buClr>
                <a:schemeClr val="dk1"/>
              </a:buClr>
              <a:buSzPts val="1400"/>
              <a:buChar char="•"/>
              <a:defRPr/>
            </a:lvl8pPr>
            <a:lvl9pPr marL="4114800" lvl="8" indent="-317500" algn="l" rtl="0">
              <a:lnSpc>
                <a:spcPct val="100000"/>
              </a:lnSpc>
              <a:spcBef>
                <a:spcPts val="500"/>
              </a:spcBef>
              <a:spcAft>
                <a:spcPts val="500"/>
              </a:spcAft>
              <a:buClr>
                <a:schemeClr val="dk1"/>
              </a:buClr>
              <a:buSzPts val="1400"/>
              <a:buChar char="•"/>
              <a:defRPr/>
            </a:lvl9pPr>
          </a:lstStyle>
          <a:p>
            <a:endParaRPr/>
          </a:p>
        </p:txBody>
      </p:sp>
      <p:sp>
        <p:nvSpPr>
          <p:cNvPr id="129" name="Google Shape;129;p28"/>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p28"/>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28"/>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132"/>
        <p:cNvGrpSpPr/>
        <p:nvPr/>
      </p:nvGrpSpPr>
      <p:grpSpPr>
        <a:xfrm>
          <a:off x="0" y="0"/>
          <a:ext cx="0" cy="0"/>
          <a:chOff x="0" y="0"/>
          <a:chExt cx="0" cy="0"/>
        </a:xfrm>
      </p:grpSpPr>
      <p:sp>
        <p:nvSpPr>
          <p:cNvPr id="133" name="Google Shape;133;p29"/>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400"/>
              <a:buNone/>
              <a:defRPr/>
            </a:lvl1pPr>
            <a:lvl2pPr marL="914400" lvl="1" indent="-304800" algn="l" rtl="0">
              <a:lnSpc>
                <a:spcPct val="120000"/>
              </a:lnSpc>
              <a:spcBef>
                <a:spcPts val="0"/>
              </a:spcBef>
              <a:spcAft>
                <a:spcPts val="0"/>
              </a:spcAft>
              <a:buClr>
                <a:schemeClr val="dk1"/>
              </a:buClr>
              <a:buSzPts val="1200"/>
              <a:buChar char="•"/>
              <a:defRPr/>
            </a:lvl2pPr>
            <a:lvl3pPr marL="1371600" lvl="2" indent="-298450" algn="l" rtl="0">
              <a:lnSpc>
                <a:spcPct val="120000"/>
              </a:lnSpc>
              <a:spcBef>
                <a:spcPts val="0"/>
              </a:spcBef>
              <a:spcAft>
                <a:spcPts val="0"/>
              </a:spcAft>
              <a:buClr>
                <a:schemeClr val="dk1"/>
              </a:buClr>
              <a:buSzPts val="1100"/>
              <a:buChar char="°"/>
              <a:defRPr/>
            </a:lvl3pPr>
            <a:lvl4pPr marL="1828800" lvl="3" indent="-317500" algn="l" rtl="0">
              <a:lnSpc>
                <a:spcPct val="120000"/>
              </a:lnSpc>
              <a:spcBef>
                <a:spcPts val="0"/>
              </a:spcBef>
              <a:spcAft>
                <a:spcPts val="0"/>
              </a:spcAft>
              <a:buClr>
                <a:schemeClr val="dk1"/>
              </a:buClr>
              <a:buSzPts val="1400"/>
              <a:buChar char="•"/>
              <a:defRPr/>
            </a:lvl4pPr>
            <a:lvl5pPr marL="2286000" lvl="4" indent="-317500" algn="l" rtl="0">
              <a:lnSpc>
                <a:spcPct val="120000"/>
              </a:lnSpc>
              <a:spcBef>
                <a:spcPts val="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134" name="Google Shape;134;p29"/>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135" name="Google Shape;135;p29"/>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dk1"/>
              </a:buClr>
              <a:buSzPts val="2700"/>
              <a:buFont typeface="Arial"/>
              <a:buNone/>
              <a:defRPr sz="27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36" name="Google Shape;136;p29">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137" name="Google Shape;137;p29"/>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38"/>
        <p:cNvGrpSpPr/>
        <p:nvPr/>
      </p:nvGrpSpPr>
      <p:grpSpPr>
        <a:xfrm>
          <a:off x="0" y="0"/>
          <a:ext cx="0" cy="0"/>
          <a:chOff x="0" y="0"/>
          <a:chExt cx="0" cy="0"/>
        </a:xfrm>
      </p:grpSpPr>
      <p:sp>
        <p:nvSpPr>
          <p:cNvPr id="139" name="Google Shape;139;p3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46"/>
        <p:cNvGrpSpPr/>
        <p:nvPr/>
      </p:nvGrpSpPr>
      <p:grpSpPr>
        <a:xfrm>
          <a:off x="0" y="0"/>
          <a:ext cx="0" cy="0"/>
          <a:chOff x="0" y="0"/>
          <a:chExt cx="0" cy="0"/>
        </a:xfrm>
      </p:grpSpPr>
      <p:sp>
        <p:nvSpPr>
          <p:cNvPr id="147" name="Google Shape;147;p3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48" name="Google Shape;148;p3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9" name="Google Shape;149;p3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150" name="Google Shape;150;p3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51"/>
        <p:cNvGrpSpPr/>
        <p:nvPr/>
      </p:nvGrpSpPr>
      <p:grpSpPr>
        <a:xfrm>
          <a:off x="0" y="0"/>
          <a:ext cx="0" cy="0"/>
          <a:chOff x="0" y="0"/>
          <a:chExt cx="0" cy="0"/>
        </a:xfrm>
      </p:grpSpPr>
      <p:sp>
        <p:nvSpPr>
          <p:cNvPr id="152" name="Google Shape;152;p3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53"/>
        <p:cNvGrpSpPr/>
        <p:nvPr/>
      </p:nvGrpSpPr>
      <p:grpSpPr>
        <a:xfrm>
          <a:off x="0" y="0"/>
          <a:ext cx="0" cy="0"/>
          <a:chOff x="0" y="0"/>
          <a:chExt cx="0" cy="0"/>
        </a:xfrm>
      </p:grpSpPr>
      <p:sp>
        <p:nvSpPr>
          <p:cNvPr id="154" name="Google Shape;154;p3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155" name="Google Shape;155;p3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56" name="Google Shape;156;p3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57" name="Google Shape;157;p3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58" name="Google Shape;158;p3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59"/>
        <p:cNvGrpSpPr/>
        <p:nvPr/>
      </p:nvGrpSpPr>
      <p:grpSpPr>
        <a:xfrm>
          <a:off x="0" y="0"/>
          <a:ext cx="0" cy="0"/>
          <a:chOff x="0" y="0"/>
          <a:chExt cx="0" cy="0"/>
        </a:xfrm>
      </p:grpSpPr>
      <p:pic>
        <p:nvPicPr>
          <p:cNvPr id="160" name="Google Shape;160;p35"/>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61" name="Google Shape;161;p35"/>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62" name="Google Shape;162;p3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63"/>
        <p:cNvGrpSpPr/>
        <p:nvPr/>
      </p:nvGrpSpPr>
      <p:grpSpPr>
        <a:xfrm>
          <a:off x="0" y="0"/>
          <a:ext cx="0" cy="0"/>
          <a:chOff x="0" y="0"/>
          <a:chExt cx="0" cy="0"/>
        </a:xfrm>
      </p:grpSpPr>
      <p:pic>
        <p:nvPicPr>
          <p:cNvPr id="164" name="Google Shape;164;p36"/>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65" name="Google Shape;165;p36"/>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66" name="Google Shape;166;p36"/>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67" name="Google Shape;167;p36"/>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68"/>
        <p:cNvGrpSpPr/>
        <p:nvPr/>
      </p:nvGrpSpPr>
      <p:grpSpPr>
        <a:xfrm>
          <a:off x="0" y="0"/>
          <a:ext cx="0" cy="0"/>
          <a:chOff x="0" y="0"/>
          <a:chExt cx="0" cy="0"/>
        </a:xfrm>
      </p:grpSpPr>
      <p:pic>
        <p:nvPicPr>
          <p:cNvPr id="169" name="Google Shape;169;p37"/>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70" name="Google Shape;170;p37"/>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71"/>
        <p:cNvGrpSpPr/>
        <p:nvPr/>
      </p:nvGrpSpPr>
      <p:grpSpPr>
        <a:xfrm>
          <a:off x="0" y="0"/>
          <a:ext cx="0" cy="0"/>
          <a:chOff x="0" y="0"/>
          <a:chExt cx="0" cy="0"/>
        </a:xfrm>
      </p:grpSpPr>
      <p:pic>
        <p:nvPicPr>
          <p:cNvPr id="172" name="Google Shape;172;p3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73" name="Google Shape;173;p3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4" name="Google Shape;174;p3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75" name="Google Shape;175;p3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76" name="Google Shape;176;p3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7" name="Google Shape;177;p3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78" name="Google Shape;178;p3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79" name="Google Shape;179;p3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0" name="Google Shape;180;p3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81"/>
        <p:cNvGrpSpPr/>
        <p:nvPr/>
      </p:nvGrpSpPr>
      <p:grpSpPr>
        <a:xfrm>
          <a:off x="0" y="0"/>
          <a:ext cx="0" cy="0"/>
          <a:chOff x="0" y="0"/>
          <a:chExt cx="0" cy="0"/>
        </a:xfrm>
      </p:grpSpPr>
      <p:sp>
        <p:nvSpPr>
          <p:cNvPr id="182" name="Google Shape;182;p3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3" name="Google Shape;183;p3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4" name="Google Shape;184;p3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5" name="Google Shape;185;p3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6" name="Google Shape;186;p39"/>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87" name="Google Shape;187;p39"/>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88" name="Google Shape;188;p39"/>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89" name="Google Shape;189;p3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90" name="Google Shape;190;p3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91"/>
        <p:cNvGrpSpPr/>
        <p:nvPr/>
      </p:nvGrpSpPr>
      <p:grpSpPr>
        <a:xfrm>
          <a:off x="0" y="0"/>
          <a:ext cx="0" cy="0"/>
          <a:chOff x="0" y="0"/>
          <a:chExt cx="0" cy="0"/>
        </a:xfrm>
      </p:grpSpPr>
      <p:sp>
        <p:nvSpPr>
          <p:cNvPr id="192" name="Google Shape;192;p4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3" name="Google Shape;193;p4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194" name="Google Shape;194;p4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95"/>
        <p:cNvGrpSpPr/>
        <p:nvPr/>
      </p:nvGrpSpPr>
      <p:grpSpPr>
        <a:xfrm>
          <a:off x="0" y="0"/>
          <a:ext cx="0" cy="0"/>
          <a:chOff x="0" y="0"/>
          <a:chExt cx="0" cy="0"/>
        </a:xfrm>
      </p:grpSpPr>
      <p:pic>
        <p:nvPicPr>
          <p:cNvPr id="196" name="Google Shape;196;p41"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97" name="Google Shape;197;p41"/>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8" name="Google Shape;198;p41"/>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500"/>
              <a:buFont typeface="Proxima Nova"/>
              <a:buNone/>
              <a:defRPr sz="1500">
                <a:solidFill>
                  <a:srgbClr val="535353"/>
                </a:solidFill>
              </a:defRPr>
            </a:lvl1pPr>
            <a:lvl2pPr marL="914400" lvl="1" indent="-228600" algn="l" rtl="0">
              <a:lnSpc>
                <a:spcPct val="90000"/>
              </a:lnSpc>
              <a:spcBef>
                <a:spcPts val="300"/>
              </a:spcBef>
              <a:spcAft>
                <a:spcPts val="0"/>
              </a:spcAft>
              <a:buSzPts val="1500"/>
              <a:buFont typeface="Proxima Nova"/>
              <a:buNone/>
              <a:defRPr sz="1500">
                <a:solidFill>
                  <a:srgbClr val="535353"/>
                </a:solidFill>
              </a:defRPr>
            </a:lvl2pPr>
            <a:lvl3pPr marL="1371600" lvl="2" indent="-228600" algn="l" rtl="0">
              <a:lnSpc>
                <a:spcPct val="90000"/>
              </a:lnSpc>
              <a:spcBef>
                <a:spcPts val="300"/>
              </a:spcBef>
              <a:spcAft>
                <a:spcPts val="0"/>
              </a:spcAft>
              <a:buSzPts val="1500"/>
              <a:buFont typeface="Proxima Nova"/>
              <a:buNone/>
              <a:defRPr sz="1500">
                <a:solidFill>
                  <a:srgbClr val="535353"/>
                </a:solidFill>
              </a:defRPr>
            </a:lvl3pPr>
            <a:lvl4pPr marL="1828800" lvl="3" indent="-228600" algn="l" rtl="0">
              <a:lnSpc>
                <a:spcPct val="90000"/>
              </a:lnSpc>
              <a:spcBef>
                <a:spcPts val="300"/>
              </a:spcBef>
              <a:spcAft>
                <a:spcPts val="0"/>
              </a:spcAft>
              <a:buSzPts val="1500"/>
              <a:buFont typeface="Proxima Nova"/>
              <a:buNone/>
              <a:defRPr sz="1500">
                <a:solidFill>
                  <a:srgbClr val="535353"/>
                </a:solidFill>
              </a:defRPr>
            </a:lvl4pPr>
            <a:lvl5pPr marL="2286000" lvl="4" indent="-228600" algn="l" rtl="0">
              <a:lnSpc>
                <a:spcPct val="90000"/>
              </a:lnSpc>
              <a:spcBef>
                <a:spcPts val="300"/>
              </a:spcBef>
              <a:spcAft>
                <a:spcPts val="0"/>
              </a:spcAft>
              <a:buSzPts val="1500"/>
              <a:buFont typeface="Proxima Nova"/>
              <a:buNone/>
              <a:defRPr sz="1500">
                <a:solidFill>
                  <a:srgbClr val="535353"/>
                </a:solidFil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9" name="Google Shape;199;p4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200"/>
        <p:cNvGrpSpPr/>
        <p:nvPr/>
      </p:nvGrpSpPr>
      <p:grpSpPr>
        <a:xfrm>
          <a:off x="0" y="0"/>
          <a:ext cx="0" cy="0"/>
          <a:chOff x="0" y="0"/>
          <a:chExt cx="0" cy="0"/>
        </a:xfrm>
      </p:grpSpPr>
      <p:pic>
        <p:nvPicPr>
          <p:cNvPr id="201" name="Google Shape;201;p4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202" name="Google Shape;202;p4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3" name="Google Shape;203;p4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4" name="Google Shape;204;p4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5" name="Google Shape;205;p4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6" name="Google Shape;206;p42"/>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7" name="Google Shape;207;p42"/>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8" name="Google Shape;208;p42"/>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09" name="Google Shape;209;p4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210" name="Google Shape;210;p4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11" name="Google Shape;211;p4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12"/>
        <p:cNvGrpSpPr/>
        <p:nvPr/>
      </p:nvGrpSpPr>
      <p:grpSpPr>
        <a:xfrm>
          <a:off x="0" y="0"/>
          <a:ext cx="0" cy="0"/>
          <a:chOff x="0" y="0"/>
          <a:chExt cx="0" cy="0"/>
        </a:xfrm>
      </p:grpSpPr>
      <p:sp>
        <p:nvSpPr>
          <p:cNvPr id="213" name="Google Shape;213;p4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14" name="Google Shape;214;p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15" name="Google Shape;215;p4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16" name="Google Shape;216;p4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7" name="Google Shape;217;p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18"/>
        <p:cNvGrpSpPr/>
        <p:nvPr/>
      </p:nvGrpSpPr>
      <p:grpSpPr>
        <a:xfrm>
          <a:off x="0" y="0"/>
          <a:ext cx="0" cy="0"/>
          <a:chOff x="0" y="0"/>
          <a:chExt cx="0" cy="0"/>
        </a:xfrm>
      </p:grpSpPr>
      <p:sp>
        <p:nvSpPr>
          <p:cNvPr id="219" name="Google Shape;219;p4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0" name="Google Shape;220;p4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1" name="Google Shape;221;p4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22"/>
        <p:cNvGrpSpPr/>
        <p:nvPr/>
      </p:nvGrpSpPr>
      <p:grpSpPr>
        <a:xfrm>
          <a:off x="0" y="0"/>
          <a:ext cx="0" cy="0"/>
          <a:chOff x="0" y="0"/>
          <a:chExt cx="0" cy="0"/>
        </a:xfrm>
      </p:grpSpPr>
      <p:sp>
        <p:nvSpPr>
          <p:cNvPr id="223" name="Google Shape;223;p4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24" name="Google Shape;224;p4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25" name="Google Shape;225;p4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26" name="Google Shape;226;p4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7" name="Google Shape;227;p4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28" name="Google Shape;228;p4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29"/>
        <p:cNvGrpSpPr/>
        <p:nvPr/>
      </p:nvGrpSpPr>
      <p:grpSpPr>
        <a:xfrm>
          <a:off x="0" y="0"/>
          <a:ext cx="0" cy="0"/>
          <a:chOff x="0" y="0"/>
          <a:chExt cx="0" cy="0"/>
        </a:xfrm>
      </p:grpSpPr>
      <p:sp>
        <p:nvSpPr>
          <p:cNvPr id="230" name="Google Shape;230;p4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1" name="Google Shape;231;p4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232" name="Google Shape;232;p4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33" name="Google Shape;233;p4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4" name="Google Shape;234;p4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35" name="Google Shape;235;p4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36"/>
        <p:cNvGrpSpPr/>
        <p:nvPr/>
      </p:nvGrpSpPr>
      <p:grpSpPr>
        <a:xfrm>
          <a:off x="0" y="0"/>
          <a:ext cx="0" cy="0"/>
          <a:chOff x="0" y="0"/>
          <a:chExt cx="0" cy="0"/>
        </a:xfrm>
      </p:grpSpPr>
      <p:pic>
        <p:nvPicPr>
          <p:cNvPr id="237" name="Google Shape;237;p4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38" name="Google Shape;238;p4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9" name="Google Shape;239;p4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40" name="Google Shape;240;p4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41"/>
        <p:cNvGrpSpPr/>
        <p:nvPr/>
      </p:nvGrpSpPr>
      <p:grpSpPr>
        <a:xfrm>
          <a:off x="0" y="0"/>
          <a:ext cx="0" cy="0"/>
          <a:chOff x="0" y="0"/>
          <a:chExt cx="0" cy="0"/>
        </a:xfrm>
      </p:grpSpPr>
      <p:pic>
        <p:nvPicPr>
          <p:cNvPr id="242" name="Google Shape;242;p4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43" name="Google Shape;243;p4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44" name="Google Shape;244;p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5" name="Google Shape;245;p4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46" name="Google Shape;246;p4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47" name="Google Shape;247;p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48"/>
        <p:cNvGrpSpPr/>
        <p:nvPr/>
      </p:nvGrpSpPr>
      <p:grpSpPr>
        <a:xfrm>
          <a:off x="0" y="0"/>
          <a:ext cx="0" cy="0"/>
          <a:chOff x="0" y="0"/>
          <a:chExt cx="0" cy="0"/>
        </a:xfrm>
      </p:grpSpPr>
      <p:sp>
        <p:nvSpPr>
          <p:cNvPr id="249" name="Google Shape;249;p4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0" name="Google Shape;250;p4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1" name="Google Shape;251;p4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2" name="Google Shape;252;p4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3" name="Google Shape;253;p4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54"/>
        <p:cNvGrpSpPr/>
        <p:nvPr/>
      </p:nvGrpSpPr>
      <p:grpSpPr>
        <a:xfrm>
          <a:off x="0" y="0"/>
          <a:ext cx="0" cy="0"/>
          <a:chOff x="0" y="0"/>
          <a:chExt cx="0" cy="0"/>
        </a:xfrm>
      </p:grpSpPr>
      <p:sp>
        <p:nvSpPr>
          <p:cNvPr id="255" name="Google Shape;255;p5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6" name="Google Shape;256;p5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7" name="Google Shape;257;p5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8" name="Google Shape;258;p5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59" name="Google Shape;259;p5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60" name="Google Shape;260;p5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1"/>
        <p:cNvGrpSpPr/>
        <p:nvPr/>
      </p:nvGrpSpPr>
      <p:grpSpPr>
        <a:xfrm>
          <a:off x="0" y="0"/>
          <a:ext cx="0" cy="0"/>
          <a:chOff x="0" y="0"/>
          <a:chExt cx="0" cy="0"/>
        </a:xfrm>
      </p:grpSpPr>
      <p:sp>
        <p:nvSpPr>
          <p:cNvPr id="262" name="Google Shape;262;p51"/>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3" name="Google Shape;263;p51"/>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64" name="Google Shape;264;p51"/>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265"/>
        <p:cNvGrpSpPr/>
        <p:nvPr/>
      </p:nvGrpSpPr>
      <p:grpSpPr>
        <a:xfrm>
          <a:off x="0" y="0"/>
          <a:ext cx="0" cy="0"/>
          <a:chOff x="0" y="0"/>
          <a:chExt cx="0" cy="0"/>
        </a:xfrm>
      </p:grpSpPr>
      <p:pic>
        <p:nvPicPr>
          <p:cNvPr id="266" name="Google Shape;266;p5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267" name="Google Shape;267;p5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68" name="Google Shape;268;p5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269" name="Google Shape;269;p5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rtl="0">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rtl="0">
              <a:lnSpc>
                <a:spcPct val="100000"/>
              </a:lnSpc>
              <a:spcBef>
                <a:spcPts val="600"/>
              </a:spcBef>
              <a:spcAft>
                <a:spcPts val="0"/>
              </a:spcAft>
              <a:buClr>
                <a:schemeClr val="dk1"/>
              </a:buClr>
              <a:buSzPts val="1700"/>
              <a:buNone/>
              <a:defRPr sz="1700"/>
            </a:lvl2pPr>
            <a:lvl3pPr lvl="2" algn="ctr" rtl="0">
              <a:lnSpc>
                <a:spcPct val="100000"/>
              </a:lnSpc>
              <a:spcBef>
                <a:spcPts val="600"/>
              </a:spcBef>
              <a:spcAft>
                <a:spcPts val="0"/>
              </a:spcAft>
              <a:buClr>
                <a:schemeClr val="dk1"/>
              </a:buClr>
              <a:buSzPts val="1600"/>
              <a:buNone/>
              <a:defRPr sz="1600"/>
            </a:lvl3pPr>
            <a:lvl4pPr lvl="3" algn="ctr" rtl="0">
              <a:lnSpc>
                <a:spcPct val="100000"/>
              </a:lnSpc>
              <a:spcBef>
                <a:spcPts val="600"/>
              </a:spcBef>
              <a:spcAft>
                <a:spcPts val="0"/>
              </a:spcAft>
              <a:buClr>
                <a:schemeClr val="dk1"/>
              </a:buClr>
              <a:buSzPts val="1400"/>
              <a:buNone/>
              <a:defRPr sz="1400"/>
            </a:lvl4pPr>
            <a:lvl5pPr lvl="4" algn="ctr" rtl="0">
              <a:lnSpc>
                <a:spcPct val="100000"/>
              </a:lnSpc>
              <a:spcBef>
                <a:spcPts val="600"/>
              </a:spcBef>
              <a:spcAft>
                <a:spcPts val="0"/>
              </a:spcAft>
              <a:buClr>
                <a:schemeClr val="dk1"/>
              </a:buClr>
              <a:buSzPts val="1400"/>
              <a:buNone/>
              <a:defRPr sz="1400"/>
            </a:lvl5pPr>
            <a:lvl6pPr lvl="5" algn="ctr" rtl="0">
              <a:lnSpc>
                <a:spcPct val="90000"/>
              </a:lnSpc>
              <a:spcBef>
                <a:spcPts val="400"/>
              </a:spcBef>
              <a:spcAft>
                <a:spcPts val="0"/>
              </a:spcAft>
              <a:buClr>
                <a:schemeClr val="dk1"/>
              </a:buClr>
              <a:buSzPts val="1400"/>
              <a:buNone/>
              <a:defRPr sz="1400"/>
            </a:lvl6pPr>
            <a:lvl7pPr lvl="6" algn="ctr" rtl="0">
              <a:lnSpc>
                <a:spcPct val="90000"/>
              </a:lnSpc>
              <a:spcBef>
                <a:spcPts val="400"/>
              </a:spcBef>
              <a:spcAft>
                <a:spcPts val="0"/>
              </a:spcAft>
              <a:buClr>
                <a:schemeClr val="dk1"/>
              </a:buClr>
              <a:buSzPts val="1400"/>
              <a:buNone/>
              <a:defRPr sz="1400"/>
            </a:lvl7pPr>
            <a:lvl8pPr lvl="7" algn="ctr" rtl="0">
              <a:lnSpc>
                <a:spcPct val="90000"/>
              </a:lnSpc>
              <a:spcBef>
                <a:spcPts val="400"/>
              </a:spcBef>
              <a:spcAft>
                <a:spcPts val="0"/>
              </a:spcAft>
              <a:buClr>
                <a:schemeClr val="dk1"/>
              </a:buClr>
              <a:buSzPts val="1400"/>
              <a:buNone/>
              <a:defRPr sz="1400"/>
            </a:lvl8pPr>
            <a:lvl9pPr lvl="8" algn="ctr" rtl="0">
              <a:lnSpc>
                <a:spcPct val="90000"/>
              </a:lnSpc>
              <a:spcBef>
                <a:spcPts val="400"/>
              </a:spcBef>
              <a:spcAft>
                <a:spcPts val="0"/>
              </a:spcAft>
              <a:buClr>
                <a:schemeClr val="dk1"/>
              </a:buClr>
              <a:buSzPts val="1400"/>
              <a:buNone/>
              <a:defRPr sz="1400"/>
            </a:lvl9pPr>
          </a:lstStyle>
          <a:p>
            <a:endParaRPr/>
          </a:p>
        </p:txBody>
      </p:sp>
      <p:sp>
        <p:nvSpPr>
          <p:cNvPr id="270" name="Google Shape;270;p5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rtl="0">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71" name="Google Shape;271;p5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272" name="Google Shape;272;p5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273"/>
        <p:cNvGrpSpPr/>
        <p:nvPr/>
      </p:nvGrpSpPr>
      <p:grpSpPr>
        <a:xfrm>
          <a:off x="0" y="0"/>
          <a:ext cx="0" cy="0"/>
          <a:chOff x="0" y="0"/>
          <a:chExt cx="0" cy="0"/>
        </a:xfrm>
      </p:grpSpPr>
      <p:sp>
        <p:nvSpPr>
          <p:cNvPr id="274" name="Google Shape;274;p53"/>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75" name="Google Shape;275;p5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76" name="Google Shape;276;p53"/>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277"/>
        <p:cNvGrpSpPr/>
        <p:nvPr/>
      </p:nvGrpSpPr>
      <p:grpSpPr>
        <a:xfrm>
          <a:off x="0" y="0"/>
          <a:ext cx="0" cy="0"/>
          <a:chOff x="0" y="0"/>
          <a:chExt cx="0" cy="0"/>
        </a:xfrm>
      </p:grpSpPr>
      <p:sp>
        <p:nvSpPr>
          <p:cNvPr id="278" name="Google Shape;278;p54"/>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9" name="Google Shape;279;p54"/>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0" name="Google Shape;280;p5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7"/>
        <p:cNvGrpSpPr/>
        <p:nvPr/>
      </p:nvGrpSpPr>
      <p:grpSpPr>
        <a:xfrm>
          <a:off x="0" y="0"/>
          <a:ext cx="0" cy="0"/>
          <a:chOff x="0" y="0"/>
          <a:chExt cx="0" cy="0"/>
        </a:xfrm>
      </p:grpSpPr>
      <p:sp>
        <p:nvSpPr>
          <p:cNvPr id="288" name="Google Shape;288;p56"/>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289" name="Google Shape;289;p56"/>
          <p:cNvPicPr preferRelativeResize="0"/>
          <p:nvPr/>
        </p:nvPicPr>
        <p:blipFill rotWithShape="1">
          <a:blip r:embed="rId2">
            <a:alphaModFix/>
          </a:blip>
          <a:srcRect r="9181"/>
          <a:stretch/>
        </p:blipFill>
        <p:spPr>
          <a:xfrm>
            <a:off x="2925467" y="0"/>
            <a:ext cx="6218532" cy="51435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90"/>
        <p:cNvGrpSpPr/>
        <p:nvPr/>
      </p:nvGrpSpPr>
      <p:grpSpPr>
        <a:xfrm>
          <a:off x="0" y="0"/>
          <a:ext cx="0" cy="0"/>
          <a:chOff x="0" y="0"/>
          <a:chExt cx="0" cy="0"/>
        </a:xfrm>
      </p:grpSpPr>
      <p:sp>
        <p:nvSpPr>
          <p:cNvPr id="291" name="Google Shape;291;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92"/>
        <p:cNvGrpSpPr/>
        <p:nvPr/>
      </p:nvGrpSpPr>
      <p:grpSpPr>
        <a:xfrm>
          <a:off x="0" y="0"/>
          <a:ext cx="0" cy="0"/>
          <a:chOff x="0" y="0"/>
          <a:chExt cx="0" cy="0"/>
        </a:xfrm>
      </p:grpSpPr>
      <p:sp>
        <p:nvSpPr>
          <p:cNvPr id="293" name="Google Shape;293;p5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94" name="Google Shape;294;p5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95" name="Google Shape;295;p58"/>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58"/>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98"/>
        <p:cNvGrpSpPr/>
        <p:nvPr/>
      </p:nvGrpSpPr>
      <p:grpSpPr>
        <a:xfrm>
          <a:off x="0" y="0"/>
          <a:ext cx="0" cy="0"/>
          <a:chOff x="0" y="0"/>
          <a:chExt cx="0" cy="0"/>
        </a:xfrm>
      </p:grpSpPr>
      <p:pic>
        <p:nvPicPr>
          <p:cNvPr id="299" name="Google Shape;299;p59"/>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300" name="Google Shape;300;p59"/>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301" name="Google Shape;301;p5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302"/>
        <p:cNvGrpSpPr/>
        <p:nvPr/>
      </p:nvGrpSpPr>
      <p:grpSpPr>
        <a:xfrm>
          <a:off x="0" y="0"/>
          <a:ext cx="0" cy="0"/>
          <a:chOff x="0" y="0"/>
          <a:chExt cx="0" cy="0"/>
        </a:xfrm>
      </p:grpSpPr>
      <p:sp>
        <p:nvSpPr>
          <p:cNvPr id="303" name="Google Shape;303;p6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4" name="Google Shape;304;p6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5" name="Google Shape;305;p6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6" name="Google Shape;306;p6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7" name="Google Shape;307;p6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308"/>
        <p:cNvGrpSpPr/>
        <p:nvPr/>
      </p:nvGrpSpPr>
      <p:grpSpPr>
        <a:xfrm>
          <a:off x="0" y="0"/>
          <a:ext cx="0" cy="0"/>
          <a:chOff x="0" y="0"/>
          <a:chExt cx="0" cy="0"/>
        </a:xfrm>
      </p:grpSpPr>
      <p:sp>
        <p:nvSpPr>
          <p:cNvPr id="309" name="Google Shape;309;p6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6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1" name="Google Shape;311;p6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2" name="Google Shape;312;p6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3" name="Google Shape;313;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314"/>
        <p:cNvGrpSpPr/>
        <p:nvPr/>
      </p:nvGrpSpPr>
      <p:grpSpPr>
        <a:xfrm>
          <a:off x="0" y="0"/>
          <a:ext cx="0" cy="0"/>
          <a:chOff x="0" y="0"/>
          <a:chExt cx="0" cy="0"/>
        </a:xfrm>
      </p:grpSpPr>
      <p:sp>
        <p:nvSpPr>
          <p:cNvPr id="315" name="Google Shape;315;p6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6" name="Google Shape;316;p6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7" name="Google Shape;317;p6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8" name="Google Shape;318;p6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9" name="Google Shape;319;p6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320"/>
        <p:cNvGrpSpPr/>
        <p:nvPr/>
      </p:nvGrpSpPr>
      <p:grpSpPr>
        <a:xfrm>
          <a:off x="0" y="0"/>
          <a:ext cx="0" cy="0"/>
          <a:chOff x="0" y="0"/>
          <a:chExt cx="0" cy="0"/>
        </a:xfrm>
      </p:grpSpPr>
      <p:sp>
        <p:nvSpPr>
          <p:cNvPr id="321" name="Google Shape;321;p63"/>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22" name="Google Shape;322;p63"/>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323"/>
        <p:cNvGrpSpPr/>
        <p:nvPr/>
      </p:nvGrpSpPr>
      <p:grpSpPr>
        <a:xfrm>
          <a:off x="0" y="0"/>
          <a:ext cx="0" cy="0"/>
          <a:chOff x="0" y="0"/>
          <a:chExt cx="0" cy="0"/>
        </a:xfrm>
      </p:grpSpPr>
      <p:sp>
        <p:nvSpPr>
          <p:cNvPr id="324" name="Google Shape;324;p6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5" name="Google Shape;325;p6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6" name="Google Shape;326;p6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327"/>
        <p:cNvGrpSpPr/>
        <p:nvPr/>
      </p:nvGrpSpPr>
      <p:grpSpPr>
        <a:xfrm>
          <a:off x="0" y="0"/>
          <a:ext cx="0" cy="0"/>
          <a:chOff x="0" y="0"/>
          <a:chExt cx="0" cy="0"/>
        </a:xfrm>
      </p:grpSpPr>
      <p:sp>
        <p:nvSpPr>
          <p:cNvPr id="328" name="Google Shape;328;p6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29" name="Google Shape;329;p6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30" name="Google Shape;330;p6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31" name="Google Shape;331;p6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32" name="Google Shape;332;p6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333"/>
        <p:cNvGrpSpPr/>
        <p:nvPr/>
      </p:nvGrpSpPr>
      <p:grpSpPr>
        <a:xfrm>
          <a:off x="0" y="0"/>
          <a:ext cx="0" cy="0"/>
          <a:chOff x="0" y="0"/>
          <a:chExt cx="0" cy="0"/>
        </a:xfrm>
      </p:grpSpPr>
      <p:sp>
        <p:nvSpPr>
          <p:cNvPr id="334" name="Google Shape;334;p6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335" name="Google Shape;335;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36" name="Google Shape;336;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37" name="Google Shape;337;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38"/>
        <p:cNvGrpSpPr/>
        <p:nvPr/>
      </p:nvGrpSpPr>
      <p:grpSpPr>
        <a:xfrm>
          <a:off x="0" y="0"/>
          <a:ext cx="0" cy="0"/>
          <a:chOff x="0" y="0"/>
          <a:chExt cx="0" cy="0"/>
        </a:xfrm>
      </p:grpSpPr>
      <p:sp>
        <p:nvSpPr>
          <p:cNvPr id="339" name="Google Shape;339;p6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40" name="Google Shape;340;p6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41" name="Google Shape;341;p6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42"/>
        <p:cNvGrpSpPr/>
        <p:nvPr/>
      </p:nvGrpSpPr>
      <p:grpSpPr>
        <a:xfrm>
          <a:off x="0" y="0"/>
          <a:ext cx="0" cy="0"/>
          <a:chOff x="0" y="0"/>
          <a:chExt cx="0" cy="0"/>
        </a:xfrm>
      </p:grpSpPr>
      <p:sp>
        <p:nvSpPr>
          <p:cNvPr id="343" name="Google Shape;343;p6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44" name="Google Shape;344;p6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5" name="Google Shape;345;p6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46"/>
        <p:cNvGrpSpPr/>
        <p:nvPr/>
      </p:nvGrpSpPr>
      <p:grpSpPr>
        <a:xfrm>
          <a:off x="0" y="0"/>
          <a:ext cx="0" cy="0"/>
          <a:chOff x="0" y="0"/>
          <a:chExt cx="0" cy="0"/>
        </a:xfrm>
      </p:grpSpPr>
      <p:sp>
        <p:nvSpPr>
          <p:cNvPr id="347" name="Google Shape;34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48" name="Google Shape;348;p6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49" name="Google Shape;349;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50" name="Google Shape;350;p6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1" name="Google Shape;351;p6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52" name="Google Shape;352;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53"/>
        <p:cNvGrpSpPr/>
        <p:nvPr/>
      </p:nvGrpSpPr>
      <p:grpSpPr>
        <a:xfrm>
          <a:off x="0" y="0"/>
          <a:ext cx="0" cy="0"/>
          <a:chOff x="0" y="0"/>
          <a:chExt cx="0" cy="0"/>
        </a:xfrm>
      </p:grpSpPr>
      <p:sp>
        <p:nvSpPr>
          <p:cNvPr id="354" name="Google Shape;354;p7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55" name="Google Shape;355;p7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356" name="Google Shape;356;p7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57" name="Google Shape;357;p7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8" name="Google Shape;358;p7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59" name="Google Shape;359;p7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60"/>
        <p:cNvGrpSpPr/>
        <p:nvPr/>
      </p:nvGrpSpPr>
      <p:grpSpPr>
        <a:xfrm>
          <a:off x="0" y="0"/>
          <a:ext cx="0" cy="0"/>
          <a:chOff x="0" y="0"/>
          <a:chExt cx="0" cy="0"/>
        </a:xfrm>
      </p:grpSpPr>
      <p:pic>
        <p:nvPicPr>
          <p:cNvPr id="361" name="Google Shape;361;p7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62" name="Google Shape;362;p7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3" name="Google Shape;363;p7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64" name="Google Shape;364;p7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65"/>
        <p:cNvGrpSpPr/>
        <p:nvPr/>
      </p:nvGrpSpPr>
      <p:grpSpPr>
        <a:xfrm>
          <a:off x="0" y="0"/>
          <a:ext cx="0" cy="0"/>
          <a:chOff x="0" y="0"/>
          <a:chExt cx="0" cy="0"/>
        </a:xfrm>
      </p:grpSpPr>
      <p:pic>
        <p:nvPicPr>
          <p:cNvPr id="366" name="Google Shape;366;p7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67" name="Google Shape;367;p7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68" name="Google Shape;368;p7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69" name="Google Shape;369;p7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70" name="Google Shape;370;p7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71" name="Google Shape;371;p7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72"/>
        <p:cNvGrpSpPr/>
        <p:nvPr/>
      </p:nvGrpSpPr>
      <p:grpSpPr>
        <a:xfrm>
          <a:off x="0" y="0"/>
          <a:ext cx="0" cy="0"/>
          <a:chOff x="0" y="0"/>
          <a:chExt cx="0" cy="0"/>
        </a:xfrm>
      </p:grpSpPr>
      <p:sp>
        <p:nvSpPr>
          <p:cNvPr id="373" name="Google Shape;373;p7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74" name="Google Shape;374;p7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5" name="Google Shape;375;p7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6" name="Google Shape;376;p7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77" name="Google Shape;377;p7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78" name="Google Shape;378;p7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55" name="Google Shape;55;p14"/>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6" name="Google Shape;56;p14"/>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8" name="Google Shape;58;p14"/>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p3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42" name="Google Shape;142;p3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43" name="Google Shape;143;p3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4" name="Google Shape;144;p3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5" name="Google Shape;145;p3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
        <p:cNvGrpSpPr/>
        <p:nvPr/>
      </p:nvGrpSpPr>
      <p:grpSpPr>
        <a:xfrm>
          <a:off x="0" y="0"/>
          <a:ext cx="0" cy="0"/>
          <a:chOff x="0" y="0"/>
          <a:chExt cx="0" cy="0"/>
        </a:xfrm>
      </p:grpSpPr>
      <p:sp>
        <p:nvSpPr>
          <p:cNvPr id="282" name="Google Shape;282;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83" name="Google Shape;283;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84" name="Google Shape;284;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85" name="Google Shape;285;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86" name="Google Shape;286;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4.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hyperlink" Target="http://data.vlaanderen.be" TargetMode="External"/><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0.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30.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0.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30.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30.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54.xml"/><Relationship Id="rId4" Type="http://schemas.openxmlformats.org/officeDocument/2006/relationships/hyperlink" Target="https://app.mural.co/t/beadvtc7549/m/beadvtc7549/1631804425119/406ee28df5a9e23a19bdbf0e864a4e8166926d2b?sender=uebe47a55b4237413c26d5449"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hyperlink" Target="https://app.mural.co/invitation/mural/beadvtc7549/1631804425119?sender=udd1d98073199d5b322594571&amp;key=6f3658f3-854f-4a91-8f44-6864b7342d5f"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mailto:yves.meersmans@vlaanderen.be" TargetMode="External"/><Relationship Id="rId7" Type="http://schemas.openxmlformats.org/officeDocument/2006/relationships/hyperlink" Target="https://github.com/Informatievlaanderen/OSLOthema-loongegevens" TargetMode="External"/><Relationship Id="rId2" Type="http://schemas.openxmlformats.org/officeDocument/2006/relationships/notesSlide" Target="../notesSlides/notesSlide60.xml"/><Relationship Id="rId1" Type="http://schemas.openxmlformats.org/officeDocument/2006/relationships/slideLayout" Target="../slideLayouts/slideLayout54.xml"/><Relationship Id="rId6" Type="http://schemas.openxmlformats.org/officeDocument/2006/relationships/image" Target="../media/image61.png"/><Relationship Id="rId5" Type="http://schemas.openxmlformats.org/officeDocument/2006/relationships/hyperlink" Target="mailto:eva.de.rore@pwc.com" TargetMode="External"/><Relationship Id="rId4" Type="http://schemas.openxmlformats.org/officeDocument/2006/relationships/hyperlink" Target="mailto:laurens.vercauteren@vlaanderen.be"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overheid.vlaanderen.be/opleiding/oslo-loongegevens" TargetMode="External"/><Relationship Id="rId2" Type="http://schemas.openxmlformats.org/officeDocument/2006/relationships/notesSlide" Target="../notesSlides/notesSlide61.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2"/>
        <p:cNvGrpSpPr/>
        <p:nvPr/>
      </p:nvGrpSpPr>
      <p:grpSpPr>
        <a:xfrm>
          <a:off x="0" y="0"/>
          <a:ext cx="0" cy="0"/>
          <a:chOff x="0" y="0"/>
          <a:chExt cx="0" cy="0"/>
        </a:xfrm>
      </p:grpSpPr>
      <p:pic>
        <p:nvPicPr>
          <p:cNvPr id="383" name="Google Shape;383;p74"/>
          <p:cNvPicPr preferRelativeResize="0"/>
          <p:nvPr/>
        </p:nvPicPr>
        <p:blipFill>
          <a:blip r:embed="rId4">
            <a:alphaModFix/>
          </a:blip>
          <a:stretch>
            <a:fillRect/>
          </a:stretch>
        </p:blipFill>
        <p:spPr>
          <a:xfrm>
            <a:off x="4058537" y="-40375"/>
            <a:ext cx="5808676" cy="5808676"/>
          </a:xfrm>
          <a:prstGeom prst="rect">
            <a:avLst/>
          </a:prstGeom>
          <a:noFill/>
          <a:ln>
            <a:noFill/>
          </a:ln>
        </p:spPr>
      </p:pic>
      <p:grpSp>
        <p:nvGrpSpPr>
          <p:cNvPr id="384" name="Google Shape;384;p74"/>
          <p:cNvGrpSpPr/>
          <p:nvPr/>
        </p:nvGrpSpPr>
        <p:grpSpPr>
          <a:xfrm>
            <a:off x="-104800" y="-240275"/>
            <a:ext cx="5559015" cy="5427422"/>
            <a:chOff x="0" y="0"/>
            <a:chExt cx="8134350" cy="6858001"/>
          </a:xfrm>
        </p:grpSpPr>
        <p:sp>
          <p:nvSpPr>
            <p:cNvPr id="385" name="Google Shape;385;p74"/>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386" name="Google Shape;386;p74"/>
            <p:cNvSpPr/>
            <p:nvPr/>
          </p:nvSpPr>
          <p:spPr>
            <a:xfrm>
              <a:off x="0" y="0"/>
              <a:ext cx="5295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387" name="Google Shape;387;p74"/>
          <p:cNvSpPr txBox="1"/>
          <p:nvPr/>
        </p:nvSpPr>
        <p:spPr>
          <a:xfrm>
            <a:off x="511351" y="1844195"/>
            <a:ext cx="5203500" cy="1390200"/>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r>
              <a:rPr lang="en" sz="3200">
                <a:solidFill>
                  <a:schemeClr val="dk1"/>
                </a:solidFill>
              </a:rPr>
              <a:t>OSLO Loongegevens</a:t>
            </a:r>
            <a:endParaRPr/>
          </a:p>
        </p:txBody>
      </p:sp>
      <p:sp>
        <p:nvSpPr>
          <p:cNvPr id="388" name="Google Shape;388;p74"/>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389" name="Google Shape;389;p74"/>
          <p:cNvSpPr txBox="1"/>
          <p:nvPr/>
        </p:nvSpPr>
        <p:spPr>
          <a:xfrm>
            <a:off x="511360" y="46793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a:t>Digitaal </a:t>
            </a:r>
            <a:r>
              <a:rPr lang="en" sz="1400" b="0" i="0" u="none" strike="noStrike" cap="none">
                <a:solidFill>
                  <a:srgbClr val="000000"/>
                </a:solidFill>
                <a:latin typeface="Arial"/>
                <a:ea typeface="Arial"/>
                <a:cs typeface="Arial"/>
                <a:sym typeface="Arial"/>
              </a:rPr>
              <a:t>Vlaanderen</a:t>
            </a:r>
            <a:endParaRPr/>
          </a:p>
        </p:txBody>
      </p:sp>
      <p:pic>
        <p:nvPicPr>
          <p:cNvPr id="390" name="Google Shape;390;p74"/>
          <p:cNvPicPr preferRelativeResize="0"/>
          <p:nvPr/>
        </p:nvPicPr>
        <p:blipFill rotWithShape="1">
          <a:blip r:embed="rId5">
            <a:alphaModFix/>
          </a:blip>
          <a:srcRect l="5320"/>
          <a:stretch/>
        </p:blipFill>
        <p:spPr>
          <a:xfrm>
            <a:off x="499135" y="273306"/>
            <a:ext cx="1828550" cy="734475"/>
          </a:xfrm>
          <a:prstGeom prst="rect">
            <a:avLst/>
          </a:prstGeom>
          <a:noFill/>
          <a:ln>
            <a:noFill/>
          </a:ln>
        </p:spPr>
      </p:pic>
      <p:sp>
        <p:nvSpPr>
          <p:cNvPr id="391" name="Google Shape;391;p74"/>
          <p:cNvSpPr txBox="1"/>
          <p:nvPr/>
        </p:nvSpPr>
        <p:spPr>
          <a:xfrm>
            <a:off x="511360" y="44147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a:t>Virtuele thematische werkgroep - Microsoft Teams</a:t>
            </a:r>
            <a:endParaRPr/>
          </a:p>
        </p:txBody>
      </p:sp>
      <p:sp>
        <p:nvSpPr>
          <p:cNvPr id="392" name="Google Shape;392;p74"/>
          <p:cNvSpPr txBox="1"/>
          <p:nvPr/>
        </p:nvSpPr>
        <p:spPr>
          <a:xfrm>
            <a:off x="511361" y="32682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50" b="1"/>
              <a:t>Welkom! We starten om 9:05.</a:t>
            </a:r>
            <a:br>
              <a:rPr lang="en" sz="1550" b="1" i="0" u="none" strike="noStrike" cap="none">
                <a:solidFill>
                  <a:srgbClr val="000000"/>
                </a:solidFill>
              </a:rPr>
            </a:br>
            <a:endParaRPr sz="1550" b="1" i="0" u="none" strike="noStrike" cap="none">
              <a:solidFill>
                <a:srgbClr val="000000"/>
              </a:solidFill>
            </a:endParaRPr>
          </a:p>
          <a:p>
            <a:pPr marL="0" marR="0" lvl="0" indent="0" algn="l" rtl="0">
              <a:lnSpc>
                <a:spcPct val="100000"/>
              </a:lnSpc>
              <a:spcBef>
                <a:spcPts val="0"/>
              </a:spcBef>
              <a:spcAft>
                <a:spcPts val="0"/>
              </a:spcAft>
              <a:buNone/>
            </a:pPr>
            <a:r>
              <a:rPr lang="en" b="1"/>
              <a:t>Donderdag 30 september </a:t>
            </a:r>
            <a:r>
              <a:rPr lang="en" sz="1400" b="1" i="0" u="none" strike="noStrike" cap="none">
                <a:solidFill>
                  <a:srgbClr val="000000"/>
                </a:solidFill>
              </a:rPr>
              <a:t>2021</a:t>
            </a:r>
            <a:endParaRPr sz="1200" b="1" i="0" u="none" strike="noStrike" cap="non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a:t>Missie en doelstellingen</a:t>
            </a:r>
            <a:endParaRPr sz="1400" b="0" i="0" u="none" strike="noStrike" cap="none">
              <a:solidFill>
                <a:srgbClr val="000000"/>
              </a:solidFill>
              <a:latin typeface="Arial"/>
              <a:ea typeface="Arial"/>
              <a:cs typeface="Arial"/>
              <a:sym typeface="Arial"/>
            </a:endParaRPr>
          </a:p>
        </p:txBody>
      </p:sp>
      <p:sp>
        <p:nvSpPr>
          <p:cNvPr id="533" name="Google Shape;533;p83"/>
          <p:cNvSpPr txBox="1"/>
          <p:nvPr/>
        </p:nvSpPr>
        <p:spPr>
          <a:xfrm>
            <a:off x="628650" y="1494454"/>
            <a:ext cx="77577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1"/>
              <a:t>Na dit traject zijn de bouwstenen gelegd voor...</a:t>
            </a:r>
            <a:endParaRPr sz="1200" b="1"/>
          </a:p>
          <a:p>
            <a:pPr marL="285750" marR="0" lvl="0" indent="-260350" algn="l" rtl="0">
              <a:lnSpc>
                <a:spcPct val="100000"/>
              </a:lnSpc>
              <a:spcBef>
                <a:spcPts val="0"/>
              </a:spcBef>
              <a:spcAft>
                <a:spcPts val="0"/>
              </a:spcAft>
              <a:buClr>
                <a:srgbClr val="000000"/>
              </a:buClr>
              <a:buSzPts val="1200"/>
              <a:buFont typeface="Arial"/>
              <a:buChar char="•"/>
            </a:pPr>
            <a:r>
              <a:rPr lang="en" sz="1200"/>
              <a:t>Uitwisselen van data rond inkomen en loon tussen verschillende dienstverleningen,</a:t>
            </a:r>
            <a:endParaRPr sz="1200"/>
          </a:p>
          <a:p>
            <a:pPr marL="285750" marR="0" lvl="0" indent="-260350" algn="l" rtl="0">
              <a:lnSpc>
                <a:spcPct val="100000"/>
              </a:lnSpc>
              <a:spcBef>
                <a:spcPts val="0"/>
              </a:spcBef>
              <a:spcAft>
                <a:spcPts val="0"/>
              </a:spcAft>
              <a:buClr>
                <a:srgbClr val="000000"/>
              </a:buClr>
              <a:buSzPts val="1200"/>
              <a:buFont typeface="Arial"/>
              <a:buChar char="•"/>
            </a:pPr>
            <a:r>
              <a:rPr lang="en" sz="1200"/>
              <a:t>Zowel relevant voor publieke als private sector,</a:t>
            </a:r>
            <a:endParaRPr sz="1200"/>
          </a:p>
          <a:p>
            <a:pPr marL="285750" marR="0" lvl="0" indent="-260350" algn="l" rtl="0">
              <a:lnSpc>
                <a:spcPct val="100000"/>
              </a:lnSpc>
              <a:spcBef>
                <a:spcPts val="0"/>
              </a:spcBef>
              <a:spcAft>
                <a:spcPts val="0"/>
              </a:spcAft>
              <a:buClr>
                <a:srgbClr val="000000"/>
              </a:buClr>
              <a:buSzPts val="1200"/>
              <a:buFont typeface="Arial"/>
              <a:buChar char="•"/>
            </a:pPr>
            <a:r>
              <a:rPr lang="en" sz="1200"/>
              <a:t>Betere efficiëntie van processen door actuele data,</a:t>
            </a:r>
            <a:endParaRPr sz="1200"/>
          </a:p>
          <a:p>
            <a:pPr marL="285750" marR="0" lvl="0" indent="-260350" algn="l" rtl="0">
              <a:lnSpc>
                <a:spcPct val="100000"/>
              </a:lnSpc>
              <a:spcBef>
                <a:spcPts val="0"/>
              </a:spcBef>
              <a:spcAft>
                <a:spcPts val="0"/>
              </a:spcAft>
              <a:buClr>
                <a:srgbClr val="000000"/>
              </a:buClr>
              <a:buSzPts val="1200"/>
              <a:buFont typeface="Arial"/>
              <a:buChar char="•"/>
            </a:pPr>
            <a:r>
              <a:rPr lang="en" sz="1200"/>
              <a:t>Hogere mate van correctheid van de data,</a:t>
            </a:r>
            <a:endParaRPr sz="1200"/>
          </a:p>
          <a:p>
            <a:pPr marL="285750" marR="0" lvl="0" indent="-260350" algn="l" rtl="0">
              <a:lnSpc>
                <a:spcPct val="100000"/>
              </a:lnSpc>
              <a:spcBef>
                <a:spcPts val="0"/>
              </a:spcBef>
              <a:spcAft>
                <a:spcPts val="0"/>
              </a:spcAft>
              <a:buSzPts val="1200"/>
              <a:buChar char="•"/>
            </a:pPr>
            <a:r>
              <a:rPr lang="en" sz="1200"/>
              <a:t>Data </a:t>
            </a:r>
            <a:r>
              <a:rPr lang="en" sz="1200" i="1"/>
              <a:t>valideerbaar</a:t>
            </a:r>
            <a:r>
              <a:rPr lang="en" sz="1200"/>
              <a:t> te maken (“klopt deze data écht?”),</a:t>
            </a:r>
            <a:endParaRPr sz="1200"/>
          </a:p>
          <a:p>
            <a:pPr marL="285750" marR="0" lvl="0" indent="-260350" algn="l" rtl="0">
              <a:lnSpc>
                <a:spcPct val="100000"/>
              </a:lnSpc>
              <a:spcBef>
                <a:spcPts val="0"/>
              </a:spcBef>
              <a:spcAft>
                <a:spcPts val="0"/>
              </a:spcAft>
              <a:buSzPts val="1200"/>
              <a:buChar char="•"/>
            </a:pPr>
            <a:r>
              <a:rPr lang="en" sz="1200"/>
              <a:t>...</a:t>
            </a:r>
            <a:endParaRPr sz="1200"/>
          </a:p>
        </p:txBody>
      </p:sp>
      <p:grpSp>
        <p:nvGrpSpPr>
          <p:cNvPr id="534" name="Google Shape;534;p83"/>
          <p:cNvGrpSpPr/>
          <p:nvPr/>
        </p:nvGrpSpPr>
        <p:grpSpPr>
          <a:xfrm>
            <a:off x="696106" y="1057768"/>
            <a:ext cx="356825" cy="356801"/>
            <a:chOff x="3902075" y="1958975"/>
            <a:chExt cx="122238" cy="122238"/>
          </a:xfrm>
        </p:grpSpPr>
        <p:sp>
          <p:nvSpPr>
            <p:cNvPr id="535" name="Google Shape;535;p83"/>
            <p:cNvSpPr/>
            <p:nvPr/>
          </p:nvSpPr>
          <p:spPr>
            <a:xfrm>
              <a:off x="3949700" y="2006600"/>
              <a:ext cx="26988" cy="26988"/>
            </a:xfrm>
            <a:custGeom>
              <a:avLst/>
              <a:gdLst/>
              <a:ahLst/>
              <a:cxnLst/>
              <a:rect l="l" t="t" r="r" b="b"/>
              <a:pathLst>
                <a:path w="128" h="128" extrusionOk="0">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3" y="64"/>
                  </a:moveTo>
                  <a:cubicBezTo>
                    <a:pt x="103" y="86"/>
                    <a:pt x="86" y="103"/>
                    <a:pt x="64" y="103"/>
                  </a:cubicBezTo>
                  <a:cubicBezTo>
                    <a:pt x="42" y="103"/>
                    <a:pt x="25" y="86"/>
                    <a:pt x="25" y="64"/>
                  </a:cubicBezTo>
                  <a:cubicBezTo>
                    <a:pt x="25" y="42"/>
                    <a:pt x="42" y="25"/>
                    <a:pt x="64" y="25"/>
                  </a:cubicBezTo>
                  <a:cubicBezTo>
                    <a:pt x="86" y="25"/>
                    <a:pt x="103" y="42"/>
                    <a:pt x="103" y="64"/>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6" name="Google Shape;536;p83"/>
            <p:cNvSpPr/>
            <p:nvPr/>
          </p:nvSpPr>
          <p:spPr>
            <a:xfrm>
              <a:off x="3922713" y="1979613"/>
              <a:ext cx="80963" cy="80963"/>
            </a:xfrm>
            <a:custGeom>
              <a:avLst/>
              <a:gdLst/>
              <a:ahLst/>
              <a:cxnLst/>
              <a:rect l="l" t="t" r="r" b="b"/>
              <a:pathLst>
                <a:path w="382" h="382" extrusionOk="0">
                  <a:moveTo>
                    <a:pt x="382" y="191"/>
                  </a:moveTo>
                  <a:cubicBezTo>
                    <a:pt x="382" y="140"/>
                    <a:pt x="362" y="92"/>
                    <a:pt x="326" y="56"/>
                  </a:cubicBezTo>
                  <a:cubicBezTo>
                    <a:pt x="290" y="20"/>
                    <a:pt x="242" y="0"/>
                    <a:pt x="191" y="0"/>
                  </a:cubicBezTo>
                  <a:cubicBezTo>
                    <a:pt x="140" y="0"/>
                    <a:pt x="92" y="20"/>
                    <a:pt x="56" y="56"/>
                  </a:cubicBezTo>
                  <a:cubicBezTo>
                    <a:pt x="20" y="92"/>
                    <a:pt x="0" y="140"/>
                    <a:pt x="0" y="191"/>
                  </a:cubicBezTo>
                  <a:cubicBezTo>
                    <a:pt x="0" y="237"/>
                    <a:pt x="17" y="282"/>
                    <a:pt x="48" y="317"/>
                  </a:cubicBezTo>
                  <a:cubicBezTo>
                    <a:pt x="16" y="349"/>
                    <a:pt x="16" y="349"/>
                    <a:pt x="16" y="349"/>
                  </a:cubicBezTo>
                  <a:cubicBezTo>
                    <a:pt x="16" y="349"/>
                    <a:pt x="16" y="349"/>
                    <a:pt x="16" y="349"/>
                  </a:cubicBezTo>
                  <a:cubicBezTo>
                    <a:pt x="33" y="366"/>
                    <a:pt x="33" y="366"/>
                    <a:pt x="33" y="366"/>
                  </a:cubicBezTo>
                  <a:cubicBezTo>
                    <a:pt x="33" y="366"/>
                    <a:pt x="33" y="366"/>
                    <a:pt x="33" y="366"/>
                  </a:cubicBezTo>
                  <a:cubicBezTo>
                    <a:pt x="65" y="334"/>
                    <a:pt x="65" y="334"/>
                    <a:pt x="65" y="334"/>
                  </a:cubicBezTo>
                  <a:cubicBezTo>
                    <a:pt x="100" y="365"/>
                    <a:pt x="145" y="382"/>
                    <a:pt x="191" y="382"/>
                  </a:cubicBezTo>
                  <a:cubicBezTo>
                    <a:pt x="237" y="382"/>
                    <a:pt x="282" y="365"/>
                    <a:pt x="317" y="334"/>
                  </a:cubicBezTo>
                  <a:cubicBezTo>
                    <a:pt x="349" y="366"/>
                    <a:pt x="349" y="366"/>
                    <a:pt x="349" y="366"/>
                  </a:cubicBezTo>
                  <a:cubicBezTo>
                    <a:pt x="349" y="366"/>
                    <a:pt x="349" y="366"/>
                    <a:pt x="349" y="366"/>
                  </a:cubicBezTo>
                  <a:cubicBezTo>
                    <a:pt x="366" y="349"/>
                    <a:pt x="366" y="349"/>
                    <a:pt x="366" y="349"/>
                  </a:cubicBezTo>
                  <a:cubicBezTo>
                    <a:pt x="367" y="349"/>
                    <a:pt x="367" y="349"/>
                    <a:pt x="367" y="349"/>
                  </a:cubicBezTo>
                  <a:cubicBezTo>
                    <a:pt x="334" y="317"/>
                    <a:pt x="334" y="317"/>
                    <a:pt x="334" y="317"/>
                  </a:cubicBezTo>
                  <a:cubicBezTo>
                    <a:pt x="365" y="282"/>
                    <a:pt x="382" y="237"/>
                    <a:pt x="382" y="191"/>
                  </a:cubicBezTo>
                  <a:close/>
                  <a:moveTo>
                    <a:pt x="357" y="191"/>
                  </a:moveTo>
                  <a:cubicBezTo>
                    <a:pt x="357" y="283"/>
                    <a:pt x="283" y="357"/>
                    <a:pt x="191" y="357"/>
                  </a:cubicBezTo>
                  <a:cubicBezTo>
                    <a:pt x="99" y="357"/>
                    <a:pt x="25" y="283"/>
                    <a:pt x="25" y="191"/>
                  </a:cubicBezTo>
                  <a:cubicBezTo>
                    <a:pt x="25" y="99"/>
                    <a:pt x="99" y="25"/>
                    <a:pt x="191" y="25"/>
                  </a:cubicBezTo>
                  <a:cubicBezTo>
                    <a:pt x="283" y="25"/>
                    <a:pt x="357" y="99"/>
                    <a:pt x="357" y="191"/>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7" name="Google Shape;537;p83"/>
            <p:cNvSpPr/>
            <p:nvPr/>
          </p:nvSpPr>
          <p:spPr>
            <a:xfrm>
              <a:off x="3935413" y="1992313"/>
              <a:ext cx="55563" cy="55563"/>
            </a:xfrm>
            <a:custGeom>
              <a:avLst/>
              <a:gdLst/>
              <a:ahLst/>
              <a:cxnLst/>
              <a:rect l="l" t="t" r="r" b="b"/>
              <a:pathLst>
                <a:path w="254" h="254" extrusionOk="0">
                  <a:moveTo>
                    <a:pt x="127" y="0"/>
                  </a:moveTo>
                  <a:cubicBezTo>
                    <a:pt x="57" y="0"/>
                    <a:pt x="0" y="57"/>
                    <a:pt x="0" y="127"/>
                  </a:cubicBezTo>
                  <a:cubicBezTo>
                    <a:pt x="0" y="197"/>
                    <a:pt x="57" y="254"/>
                    <a:pt x="127" y="254"/>
                  </a:cubicBezTo>
                  <a:cubicBezTo>
                    <a:pt x="197" y="254"/>
                    <a:pt x="254" y="197"/>
                    <a:pt x="254" y="127"/>
                  </a:cubicBezTo>
                  <a:cubicBezTo>
                    <a:pt x="254" y="57"/>
                    <a:pt x="197" y="0"/>
                    <a:pt x="127" y="0"/>
                  </a:cubicBezTo>
                  <a:close/>
                  <a:moveTo>
                    <a:pt x="230" y="127"/>
                  </a:moveTo>
                  <a:cubicBezTo>
                    <a:pt x="230" y="184"/>
                    <a:pt x="184" y="230"/>
                    <a:pt x="127" y="230"/>
                  </a:cubicBezTo>
                  <a:cubicBezTo>
                    <a:pt x="70" y="230"/>
                    <a:pt x="24" y="184"/>
                    <a:pt x="24" y="127"/>
                  </a:cubicBezTo>
                  <a:cubicBezTo>
                    <a:pt x="24" y="70"/>
                    <a:pt x="70" y="24"/>
                    <a:pt x="127" y="24"/>
                  </a:cubicBezTo>
                  <a:cubicBezTo>
                    <a:pt x="184" y="24"/>
                    <a:pt x="230" y="70"/>
                    <a:pt x="230" y="127"/>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8" name="Google Shape;538;p83"/>
            <p:cNvSpPr/>
            <p:nvPr/>
          </p:nvSpPr>
          <p:spPr>
            <a:xfrm>
              <a:off x="3902075" y="1958975"/>
              <a:ext cx="122238" cy="122238"/>
            </a:xfrm>
            <a:custGeom>
              <a:avLst/>
              <a:gdLst/>
              <a:ahLst/>
              <a:cxnLst/>
              <a:rect l="l" t="t" r="r" b="b"/>
              <a:pathLst>
                <a:path w="77" h="77" extrusionOk="0">
                  <a:moveTo>
                    <a:pt x="0" y="0"/>
                  </a:moveTo>
                  <a:lnTo>
                    <a:pt x="0" y="77"/>
                  </a:lnTo>
                  <a:lnTo>
                    <a:pt x="77" y="77"/>
                  </a:lnTo>
                  <a:lnTo>
                    <a:pt x="77"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539" name="Google Shape;539;p83"/>
          <p:cNvSpPr txBox="1"/>
          <p:nvPr/>
        </p:nvSpPr>
        <p:spPr>
          <a:xfrm>
            <a:off x="1052934" y="1108050"/>
            <a:ext cx="7184700" cy="505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r>
              <a:rPr lang="en" sz="1200" b="1"/>
              <a:t>Doel</a:t>
            </a:r>
            <a:r>
              <a:rPr lang="en" sz="1200"/>
              <a:t>: ontzorgen van de werknemer en de burger in het delen van loongegevens. </a:t>
            </a:r>
            <a:endParaRPr sz="1200"/>
          </a:p>
        </p:txBody>
      </p:sp>
      <p:sp>
        <p:nvSpPr>
          <p:cNvPr id="540" name="Google Shape;540;p83"/>
          <p:cNvSpPr/>
          <p:nvPr/>
        </p:nvSpPr>
        <p:spPr>
          <a:xfrm>
            <a:off x="5144550" y="2772525"/>
            <a:ext cx="2194500" cy="2194500"/>
          </a:xfrm>
          <a:prstGeom prst="ellipse">
            <a:avLst/>
          </a:prstGeom>
          <a:solidFill>
            <a:srgbClr val="1B78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OSLO Loongegevens</a:t>
            </a:r>
            <a:endParaRPr b="1">
              <a:solidFill>
                <a:schemeClr val="lt1"/>
              </a:solidFill>
            </a:endParaRPr>
          </a:p>
        </p:txBody>
      </p:sp>
      <p:sp>
        <p:nvSpPr>
          <p:cNvPr id="541" name="Google Shape;541;p83"/>
          <p:cNvSpPr/>
          <p:nvPr/>
        </p:nvSpPr>
        <p:spPr>
          <a:xfrm>
            <a:off x="6481325" y="2595200"/>
            <a:ext cx="1849200" cy="570600"/>
          </a:xfrm>
          <a:prstGeom prst="roundRect">
            <a:avLst>
              <a:gd name="adj" fmla="val 16667"/>
            </a:avLst>
          </a:prstGeom>
          <a:solidFill>
            <a:schemeClr val="accent1"/>
          </a:solid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t>Agentschap voor de Uitbetaling van het Groeipakket</a:t>
            </a:r>
            <a:endParaRPr sz="1200" i="1"/>
          </a:p>
        </p:txBody>
      </p:sp>
      <p:sp>
        <p:nvSpPr>
          <p:cNvPr id="542" name="Google Shape;542;p83"/>
          <p:cNvSpPr/>
          <p:nvPr/>
        </p:nvSpPr>
        <p:spPr>
          <a:xfrm>
            <a:off x="6914000" y="3352950"/>
            <a:ext cx="1849200" cy="405900"/>
          </a:xfrm>
          <a:prstGeom prst="roundRect">
            <a:avLst>
              <a:gd name="adj" fmla="val 16667"/>
            </a:avLst>
          </a:prstGeom>
          <a:solidFill>
            <a:schemeClr val="accent1"/>
          </a:solid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t>Digitaal Vlaanderen</a:t>
            </a:r>
            <a:endParaRPr i="1"/>
          </a:p>
        </p:txBody>
      </p:sp>
      <p:sp>
        <p:nvSpPr>
          <p:cNvPr id="543" name="Google Shape;543;p83"/>
          <p:cNvSpPr/>
          <p:nvPr/>
        </p:nvSpPr>
        <p:spPr>
          <a:xfrm>
            <a:off x="7026650" y="3945988"/>
            <a:ext cx="1849200" cy="405900"/>
          </a:xfrm>
          <a:prstGeom prst="roundRect">
            <a:avLst>
              <a:gd name="adj" fmla="val 16667"/>
            </a:avLst>
          </a:prstGeom>
          <a:solidFill>
            <a:schemeClr val="accent1"/>
          </a:solidFill>
          <a:ln w="9525" cap="flat" cmpd="sng">
            <a:solidFill>
              <a:srgbClr val="45818E"/>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t>Datanutsbedrijf</a:t>
            </a:r>
            <a:endParaRPr i="1"/>
          </a:p>
        </p:txBody>
      </p:sp>
      <p:sp>
        <p:nvSpPr>
          <p:cNvPr id="544" name="Google Shape;544;p83"/>
          <p:cNvSpPr/>
          <p:nvPr/>
        </p:nvSpPr>
        <p:spPr>
          <a:xfrm>
            <a:off x="6580425" y="4561125"/>
            <a:ext cx="1849200" cy="405900"/>
          </a:xfrm>
          <a:prstGeom prst="roundRect">
            <a:avLst>
              <a:gd name="adj" fmla="val 16667"/>
            </a:avLst>
          </a:prstGeom>
          <a:solidFill>
            <a:srgbClr val="FFF2CC"/>
          </a:solid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t>Lokale besturen</a:t>
            </a:r>
            <a:endParaRPr i="1"/>
          </a:p>
        </p:txBody>
      </p:sp>
      <p:sp>
        <p:nvSpPr>
          <p:cNvPr id="545" name="Google Shape;545;p83"/>
          <p:cNvSpPr/>
          <p:nvPr/>
        </p:nvSpPr>
        <p:spPr>
          <a:xfrm>
            <a:off x="3856350" y="2981300"/>
            <a:ext cx="1849200" cy="405900"/>
          </a:xfrm>
          <a:prstGeom prst="roundRect">
            <a:avLst>
              <a:gd name="adj" fmla="val 16667"/>
            </a:avLst>
          </a:prstGeom>
          <a:solidFill>
            <a:srgbClr val="EAD1DC"/>
          </a:solid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t>Federale overheid</a:t>
            </a:r>
            <a:endParaRPr i="1"/>
          </a:p>
        </p:txBody>
      </p:sp>
      <p:sp>
        <p:nvSpPr>
          <p:cNvPr id="546" name="Google Shape;546;p83"/>
          <p:cNvSpPr/>
          <p:nvPr/>
        </p:nvSpPr>
        <p:spPr>
          <a:xfrm>
            <a:off x="3438450" y="4334325"/>
            <a:ext cx="2267100" cy="405900"/>
          </a:xfrm>
          <a:prstGeom prst="roundRect">
            <a:avLst>
              <a:gd name="adj" fmla="val 16667"/>
            </a:avLst>
          </a:prstGeom>
          <a:solidFill>
            <a:srgbClr val="D9EAD3"/>
          </a:solid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t>Private dienstverleners</a:t>
            </a:r>
            <a:endParaRPr i="1"/>
          </a:p>
        </p:txBody>
      </p:sp>
      <p:sp>
        <p:nvSpPr>
          <p:cNvPr id="547" name="Google Shape;547;p83"/>
          <p:cNvSpPr/>
          <p:nvPr/>
        </p:nvSpPr>
        <p:spPr>
          <a:xfrm>
            <a:off x="3438450" y="3646200"/>
            <a:ext cx="1849200" cy="405900"/>
          </a:xfrm>
          <a:prstGeom prst="roundRect">
            <a:avLst>
              <a:gd name="adj" fmla="val 16667"/>
            </a:avLst>
          </a:prstGeom>
          <a:solidFill>
            <a:srgbClr val="C9DAF8"/>
          </a:solidFill>
          <a:ln w="952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t>Adviesraden</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4"/>
          <p:cNvSpPr/>
          <p:nvPr/>
        </p:nvSpPr>
        <p:spPr>
          <a:xfrm>
            <a:off x="1396650" y="1452600"/>
            <a:ext cx="535725" cy="535725"/>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117" y="90"/>
                </a:moveTo>
                <a:cubicBezTo>
                  <a:pt x="117" y="77"/>
                  <a:pt x="128" y="67"/>
                  <a:pt x="141" y="67"/>
                </a:cubicBezTo>
                <a:cubicBezTo>
                  <a:pt x="153" y="67"/>
                  <a:pt x="164" y="77"/>
                  <a:pt x="164" y="90"/>
                </a:cubicBezTo>
                <a:cubicBezTo>
                  <a:pt x="164" y="103"/>
                  <a:pt x="153" y="113"/>
                  <a:pt x="141" y="113"/>
                </a:cubicBezTo>
                <a:cubicBezTo>
                  <a:pt x="128" y="113"/>
                  <a:pt x="117" y="103"/>
                  <a:pt x="117" y="90"/>
                </a:cubicBezTo>
                <a:close/>
                <a:moveTo>
                  <a:pt x="331" y="332"/>
                </a:moveTo>
                <a:cubicBezTo>
                  <a:pt x="217" y="332"/>
                  <a:pt x="217" y="332"/>
                  <a:pt x="217" y="332"/>
                </a:cubicBezTo>
                <a:cubicBezTo>
                  <a:pt x="217" y="296"/>
                  <a:pt x="217" y="296"/>
                  <a:pt x="217" y="296"/>
                </a:cubicBezTo>
                <a:cubicBezTo>
                  <a:pt x="278" y="246"/>
                  <a:pt x="278" y="246"/>
                  <a:pt x="278" y="246"/>
                </a:cubicBezTo>
                <a:cubicBezTo>
                  <a:pt x="278" y="134"/>
                  <a:pt x="278" y="134"/>
                  <a:pt x="278" y="134"/>
                </a:cubicBezTo>
                <a:cubicBezTo>
                  <a:pt x="295" y="131"/>
                  <a:pt x="309" y="115"/>
                  <a:pt x="309" y="97"/>
                </a:cubicBezTo>
                <a:cubicBezTo>
                  <a:pt x="309" y="76"/>
                  <a:pt x="291" y="59"/>
                  <a:pt x="270" y="59"/>
                </a:cubicBezTo>
                <a:cubicBezTo>
                  <a:pt x="249" y="59"/>
                  <a:pt x="232" y="76"/>
                  <a:pt x="232" y="97"/>
                </a:cubicBezTo>
                <a:cubicBezTo>
                  <a:pt x="232" y="115"/>
                  <a:pt x="245" y="131"/>
                  <a:pt x="263" y="134"/>
                </a:cubicBezTo>
                <a:cubicBezTo>
                  <a:pt x="263" y="239"/>
                  <a:pt x="263" y="239"/>
                  <a:pt x="263" y="239"/>
                </a:cubicBezTo>
                <a:cubicBezTo>
                  <a:pt x="202" y="289"/>
                  <a:pt x="202" y="289"/>
                  <a:pt x="202" y="289"/>
                </a:cubicBezTo>
                <a:cubicBezTo>
                  <a:pt x="202" y="332"/>
                  <a:pt x="202" y="332"/>
                  <a:pt x="202" y="332"/>
                </a:cubicBezTo>
                <a:cubicBezTo>
                  <a:pt x="185" y="332"/>
                  <a:pt x="185" y="332"/>
                  <a:pt x="185" y="332"/>
                </a:cubicBezTo>
                <a:cubicBezTo>
                  <a:pt x="185" y="259"/>
                  <a:pt x="185" y="259"/>
                  <a:pt x="185" y="259"/>
                </a:cubicBezTo>
                <a:cubicBezTo>
                  <a:pt x="213" y="235"/>
                  <a:pt x="213" y="235"/>
                  <a:pt x="213" y="235"/>
                </a:cubicBezTo>
                <a:cubicBezTo>
                  <a:pt x="213" y="198"/>
                  <a:pt x="213" y="198"/>
                  <a:pt x="213" y="198"/>
                </a:cubicBezTo>
                <a:cubicBezTo>
                  <a:pt x="230" y="195"/>
                  <a:pt x="244" y="179"/>
                  <a:pt x="244" y="161"/>
                </a:cubicBezTo>
                <a:cubicBezTo>
                  <a:pt x="244" y="140"/>
                  <a:pt x="227" y="123"/>
                  <a:pt x="205" y="123"/>
                </a:cubicBezTo>
                <a:cubicBezTo>
                  <a:pt x="184" y="123"/>
                  <a:pt x="167" y="140"/>
                  <a:pt x="167" y="161"/>
                </a:cubicBezTo>
                <a:cubicBezTo>
                  <a:pt x="167" y="179"/>
                  <a:pt x="181" y="195"/>
                  <a:pt x="198" y="198"/>
                </a:cubicBezTo>
                <a:cubicBezTo>
                  <a:pt x="198" y="228"/>
                  <a:pt x="198" y="228"/>
                  <a:pt x="198" y="228"/>
                </a:cubicBezTo>
                <a:cubicBezTo>
                  <a:pt x="170" y="252"/>
                  <a:pt x="170" y="252"/>
                  <a:pt x="170" y="252"/>
                </a:cubicBezTo>
                <a:cubicBezTo>
                  <a:pt x="170" y="332"/>
                  <a:pt x="170" y="332"/>
                  <a:pt x="170" y="332"/>
                </a:cubicBezTo>
                <a:cubicBezTo>
                  <a:pt x="153" y="332"/>
                  <a:pt x="153" y="332"/>
                  <a:pt x="153" y="332"/>
                </a:cubicBezTo>
                <a:cubicBezTo>
                  <a:pt x="148" y="127"/>
                  <a:pt x="148" y="127"/>
                  <a:pt x="148" y="127"/>
                </a:cubicBezTo>
                <a:cubicBezTo>
                  <a:pt x="166" y="124"/>
                  <a:pt x="179" y="109"/>
                  <a:pt x="179" y="90"/>
                </a:cubicBezTo>
                <a:cubicBezTo>
                  <a:pt x="179" y="69"/>
                  <a:pt x="162" y="52"/>
                  <a:pt x="141" y="52"/>
                </a:cubicBezTo>
                <a:cubicBezTo>
                  <a:pt x="120" y="52"/>
                  <a:pt x="102" y="69"/>
                  <a:pt x="102" y="90"/>
                </a:cubicBezTo>
                <a:cubicBezTo>
                  <a:pt x="102" y="109"/>
                  <a:pt x="116" y="124"/>
                  <a:pt x="133" y="128"/>
                </a:cubicBezTo>
                <a:cubicBezTo>
                  <a:pt x="138" y="332"/>
                  <a:pt x="138" y="332"/>
                  <a:pt x="138" y="332"/>
                </a:cubicBezTo>
                <a:cubicBezTo>
                  <a:pt x="121" y="332"/>
                  <a:pt x="121" y="332"/>
                  <a:pt x="121" y="332"/>
                </a:cubicBezTo>
                <a:cubicBezTo>
                  <a:pt x="121" y="237"/>
                  <a:pt x="121" y="237"/>
                  <a:pt x="121" y="237"/>
                </a:cubicBezTo>
                <a:cubicBezTo>
                  <a:pt x="89" y="199"/>
                  <a:pt x="89" y="199"/>
                  <a:pt x="89" y="199"/>
                </a:cubicBezTo>
                <a:cubicBezTo>
                  <a:pt x="104" y="194"/>
                  <a:pt x="114" y="180"/>
                  <a:pt x="114" y="163"/>
                </a:cubicBezTo>
                <a:cubicBezTo>
                  <a:pt x="114" y="142"/>
                  <a:pt x="97" y="125"/>
                  <a:pt x="76" y="125"/>
                </a:cubicBezTo>
                <a:cubicBezTo>
                  <a:pt x="55" y="125"/>
                  <a:pt x="38" y="142"/>
                  <a:pt x="38" y="163"/>
                </a:cubicBezTo>
                <a:cubicBezTo>
                  <a:pt x="38" y="183"/>
                  <a:pt x="53" y="200"/>
                  <a:pt x="72" y="201"/>
                </a:cubicBezTo>
                <a:cubicBezTo>
                  <a:pt x="106" y="242"/>
                  <a:pt x="106" y="242"/>
                  <a:pt x="106" y="242"/>
                </a:cubicBezTo>
                <a:cubicBezTo>
                  <a:pt x="106" y="332"/>
                  <a:pt x="106" y="332"/>
                  <a:pt x="106" y="332"/>
                </a:cubicBezTo>
                <a:cubicBezTo>
                  <a:pt x="15" y="332"/>
                  <a:pt x="15" y="332"/>
                  <a:pt x="15" y="332"/>
                </a:cubicBezTo>
                <a:cubicBezTo>
                  <a:pt x="15" y="15"/>
                  <a:pt x="15" y="15"/>
                  <a:pt x="15" y="15"/>
                </a:cubicBezTo>
                <a:cubicBezTo>
                  <a:pt x="331" y="15"/>
                  <a:pt x="331" y="15"/>
                  <a:pt x="331" y="15"/>
                </a:cubicBezTo>
                <a:lnTo>
                  <a:pt x="331" y="332"/>
                </a:lnTo>
                <a:close/>
                <a:moveTo>
                  <a:pt x="270" y="120"/>
                </a:moveTo>
                <a:cubicBezTo>
                  <a:pt x="257" y="120"/>
                  <a:pt x="247" y="110"/>
                  <a:pt x="247" y="97"/>
                </a:cubicBezTo>
                <a:cubicBezTo>
                  <a:pt x="247" y="84"/>
                  <a:pt x="257" y="73"/>
                  <a:pt x="270" y="73"/>
                </a:cubicBezTo>
                <a:cubicBezTo>
                  <a:pt x="283" y="73"/>
                  <a:pt x="294" y="84"/>
                  <a:pt x="294" y="97"/>
                </a:cubicBezTo>
                <a:cubicBezTo>
                  <a:pt x="294" y="110"/>
                  <a:pt x="283" y="120"/>
                  <a:pt x="270" y="120"/>
                </a:cubicBezTo>
                <a:close/>
                <a:moveTo>
                  <a:pt x="205" y="184"/>
                </a:moveTo>
                <a:cubicBezTo>
                  <a:pt x="193" y="184"/>
                  <a:pt x="182" y="174"/>
                  <a:pt x="182" y="161"/>
                </a:cubicBezTo>
                <a:cubicBezTo>
                  <a:pt x="182" y="148"/>
                  <a:pt x="193" y="137"/>
                  <a:pt x="205" y="137"/>
                </a:cubicBezTo>
                <a:cubicBezTo>
                  <a:pt x="218" y="137"/>
                  <a:pt x="229" y="148"/>
                  <a:pt x="229" y="161"/>
                </a:cubicBezTo>
                <a:cubicBezTo>
                  <a:pt x="229" y="174"/>
                  <a:pt x="218" y="184"/>
                  <a:pt x="205" y="184"/>
                </a:cubicBezTo>
                <a:close/>
                <a:moveTo>
                  <a:pt x="52" y="163"/>
                </a:moveTo>
                <a:cubicBezTo>
                  <a:pt x="52" y="151"/>
                  <a:pt x="63" y="140"/>
                  <a:pt x="76" y="140"/>
                </a:cubicBezTo>
                <a:cubicBezTo>
                  <a:pt x="89" y="140"/>
                  <a:pt x="99" y="151"/>
                  <a:pt x="99" y="163"/>
                </a:cubicBezTo>
                <a:cubicBezTo>
                  <a:pt x="99" y="176"/>
                  <a:pt x="89" y="187"/>
                  <a:pt x="76" y="187"/>
                </a:cubicBezTo>
                <a:cubicBezTo>
                  <a:pt x="63" y="187"/>
                  <a:pt x="52" y="176"/>
                  <a:pt x="52" y="163"/>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sp>
        <p:nvSpPr>
          <p:cNvPr id="553" name="Google Shape;553;p84"/>
          <p:cNvSpPr txBox="1"/>
          <p:nvPr/>
        </p:nvSpPr>
        <p:spPr>
          <a:xfrm>
            <a:off x="2183750" y="1412650"/>
            <a:ext cx="520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De verschillende datastromen m.b.t. “inkomen” modelleren, alsook de datastructuur standaardiseren</a:t>
            </a:r>
            <a:endParaRPr>
              <a:latin typeface="Proxima Nova"/>
              <a:ea typeface="Proxima Nova"/>
              <a:cs typeface="Proxima Nova"/>
              <a:sym typeface="Proxima Nova"/>
            </a:endParaRPr>
          </a:p>
        </p:txBody>
      </p:sp>
      <p:sp>
        <p:nvSpPr>
          <p:cNvPr id="554" name="Google Shape;554;p84" descr="Confirmed&#10;"/>
          <p:cNvSpPr/>
          <p:nvPr/>
        </p:nvSpPr>
        <p:spPr>
          <a:xfrm>
            <a:off x="6923538" y="2568738"/>
            <a:ext cx="479425" cy="479425"/>
          </a:xfrm>
          <a:custGeom>
            <a:avLst/>
            <a:gdLst/>
            <a:ahLst/>
            <a:cxnLst/>
            <a:rect l="l" t="t" r="r" b="b"/>
            <a:pathLst>
              <a:path w="200" h="200" extrusionOk="0">
                <a:moveTo>
                  <a:pt x="186" y="84"/>
                </a:moveTo>
                <a:cubicBezTo>
                  <a:pt x="187" y="89"/>
                  <a:pt x="188" y="95"/>
                  <a:pt x="188" y="100"/>
                </a:cubicBezTo>
                <a:cubicBezTo>
                  <a:pt x="188" y="148"/>
                  <a:pt x="149" y="188"/>
                  <a:pt x="100" y="188"/>
                </a:cubicBezTo>
                <a:cubicBezTo>
                  <a:pt x="52" y="188"/>
                  <a:pt x="13" y="148"/>
                  <a:pt x="13" y="100"/>
                </a:cubicBezTo>
                <a:cubicBezTo>
                  <a:pt x="13" y="52"/>
                  <a:pt x="52" y="13"/>
                  <a:pt x="100" y="13"/>
                </a:cubicBezTo>
                <a:cubicBezTo>
                  <a:pt x="115" y="13"/>
                  <a:pt x="129" y="16"/>
                  <a:pt x="141" y="23"/>
                </a:cubicBezTo>
                <a:cubicBezTo>
                  <a:pt x="150" y="14"/>
                  <a:pt x="150" y="14"/>
                  <a:pt x="150" y="14"/>
                </a:cubicBezTo>
                <a:cubicBezTo>
                  <a:pt x="136" y="5"/>
                  <a:pt x="119" y="0"/>
                  <a:pt x="100" y="0"/>
                </a:cubicBezTo>
                <a:cubicBezTo>
                  <a:pt x="45" y="0"/>
                  <a:pt x="0" y="45"/>
                  <a:pt x="0" y="100"/>
                </a:cubicBezTo>
                <a:cubicBezTo>
                  <a:pt x="0" y="155"/>
                  <a:pt x="45" y="200"/>
                  <a:pt x="100" y="200"/>
                </a:cubicBezTo>
                <a:cubicBezTo>
                  <a:pt x="156" y="200"/>
                  <a:pt x="200" y="155"/>
                  <a:pt x="200" y="100"/>
                </a:cubicBezTo>
                <a:cubicBezTo>
                  <a:pt x="200" y="91"/>
                  <a:pt x="199" y="82"/>
                  <a:pt x="197" y="74"/>
                </a:cubicBezTo>
                <a:lnTo>
                  <a:pt x="186" y="84"/>
                </a:lnTo>
                <a:close/>
                <a:moveTo>
                  <a:pt x="73" y="87"/>
                </a:moveTo>
                <a:cubicBezTo>
                  <a:pt x="64" y="96"/>
                  <a:pt x="64" y="96"/>
                  <a:pt x="64" y="96"/>
                </a:cubicBezTo>
                <a:cubicBezTo>
                  <a:pt x="97" y="129"/>
                  <a:pt x="97" y="129"/>
                  <a:pt x="97" y="129"/>
                </a:cubicBezTo>
                <a:cubicBezTo>
                  <a:pt x="189" y="37"/>
                  <a:pt x="189" y="37"/>
                  <a:pt x="189" y="37"/>
                </a:cubicBezTo>
                <a:cubicBezTo>
                  <a:pt x="180" y="28"/>
                  <a:pt x="180" y="28"/>
                  <a:pt x="180" y="28"/>
                </a:cubicBezTo>
                <a:cubicBezTo>
                  <a:pt x="97" y="111"/>
                  <a:pt x="97" y="111"/>
                  <a:pt x="97" y="111"/>
                </a:cubicBezTo>
                <a:lnTo>
                  <a:pt x="73" y="8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5" name="Google Shape;555;p84"/>
          <p:cNvSpPr txBox="1"/>
          <p:nvPr/>
        </p:nvSpPr>
        <p:spPr>
          <a:xfrm>
            <a:off x="1396650" y="2608338"/>
            <a:ext cx="552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Samenwerking en integratie van services en tools vereenvoudigen</a:t>
            </a:r>
            <a:endParaRPr>
              <a:latin typeface="Proxima Nova"/>
              <a:ea typeface="Proxima Nova"/>
              <a:cs typeface="Proxima Nova"/>
              <a:sym typeface="Proxima Nova"/>
            </a:endParaRPr>
          </a:p>
        </p:txBody>
      </p:sp>
      <p:sp>
        <p:nvSpPr>
          <p:cNvPr id="556" name="Google Shape;556;p84" descr="Refresh&#10;"/>
          <p:cNvSpPr/>
          <p:nvPr/>
        </p:nvSpPr>
        <p:spPr>
          <a:xfrm>
            <a:off x="1449787" y="3465063"/>
            <a:ext cx="482600" cy="396875"/>
          </a:xfrm>
          <a:custGeom>
            <a:avLst/>
            <a:gdLst/>
            <a:ahLst/>
            <a:cxnLst/>
            <a:rect l="l" t="t" r="r" b="b"/>
            <a:pathLst>
              <a:path w="201" h="165" extrusionOk="0">
                <a:moveTo>
                  <a:pt x="39" y="38"/>
                </a:moveTo>
                <a:cubicBezTo>
                  <a:pt x="36" y="41"/>
                  <a:pt x="36" y="41"/>
                  <a:pt x="36" y="41"/>
                </a:cubicBezTo>
                <a:cubicBezTo>
                  <a:pt x="36" y="83"/>
                  <a:pt x="36" y="83"/>
                  <a:pt x="36" y="83"/>
                </a:cubicBezTo>
                <a:cubicBezTo>
                  <a:pt x="36" y="128"/>
                  <a:pt x="73" y="165"/>
                  <a:pt x="118" y="165"/>
                </a:cubicBezTo>
                <a:cubicBezTo>
                  <a:pt x="164" y="165"/>
                  <a:pt x="201" y="128"/>
                  <a:pt x="201" y="83"/>
                </a:cubicBezTo>
                <a:cubicBezTo>
                  <a:pt x="201" y="37"/>
                  <a:pt x="164" y="0"/>
                  <a:pt x="118" y="0"/>
                </a:cubicBezTo>
                <a:cubicBezTo>
                  <a:pt x="118" y="13"/>
                  <a:pt x="118" y="13"/>
                  <a:pt x="118" y="13"/>
                </a:cubicBezTo>
                <a:cubicBezTo>
                  <a:pt x="157" y="13"/>
                  <a:pt x="188" y="44"/>
                  <a:pt x="188" y="83"/>
                </a:cubicBezTo>
                <a:cubicBezTo>
                  <a:pt x="188" y="121"/>
                  <a:pt x="157" y="153"/>
                  <a:pt x="118" y="153"/>
                </a:cubicBezTo>
                <a:cubicBezTo>
                  <a:pt x="80" y="153"/>
                  <a:pt x="48" y="121"/>
                  <a:pt x="48" y="83"/>
                </a:cubicBezTo>
                <a:cubicBezTo>
                  <a:pt x="48" y="41"/>
                  <a:pt x="48" y="41"/>
                  <a:pt x="48" y="41"/>
                </a:cubicBezTo>
                <a:cubicBezTo>
                  <a:pt x="45" y="38"/>
                  <a:pt x="45" y="38"/>
                  <a:pt x="45" y="38"/>
                </a:cubicBezTo>
                <a:cubicBezTo>
                  <a:pt x="48" y="41"/>
                  <a:pt x="48" y="41"/>
                  <a:pt x="48" y="41"/>
                </a:cubicBezTo>
                <a:cubicBezTo>
                  <a:pt x="48" y="34"/>
                  <a:pt x="48" y="34"/>
                  <a:pt x="48" y="34"/>
                </a:cubicBezTo>
                <a:cubicBezTo>
                  <a:pt x="36" y="34"/>
                  <a:pt x="36" y="34"/>
                  <a:pt x="36" y="34"/>
                </a:cubicBezTo>
                <a:cubicBezTo>
                  <a:pt x="36" y="41"/>
                  <a:pt x="36" y="41"/>
                  <a:pt x="36" y="41"/>
                </a:cubicBezTo>
                <a:lnTo>
                  <a:pt x="39" y="38"/>
                </a:lnTo>
                <a:close/>
                <a:moveTo>
                  <a:pt x="48" y="34"/>
                </a:moveTo>
                <a:cubicBezTo>
                  <a:pt x="48" y="41"/>
                  <a:pt x="48" y="41"/>
                  <a:pt x="48" y="41"/>
                </a:cubicBezTo>
                <a:cubicBezTo>
                  <a:pt x="73" y="66"/>
                  <a:pt x="73" y="66"/>
                  <a:pt x="73" y="66"/>
                </a:cubicBezTo>
                <a:cubicBezTo>
                  <a:pt x="74" y="67"/>
                  <a:pt x="76" y="67"/>
                  <a:pt x="77" y="67"/>
                </a:cubicBezTo>
                <a:cubicBezTo>
                  <a:pt x="79" y="67"/>
                  <a:pt x="81" y="67"/>
                  <a:pt x="82" y="66"/>
                </a:cubicBezTo>
                <a:cubicBezTo>
                  <a:pt x="84" y="63"/>
                  <a:pt x="84" y="59"/>
                  <a:pt x="82" y="57"/>
                </a:cubicBezTo>
                <a:cubicBezTo>
                  <a:pt x="42" y="17"/>
                  <a:pt x="42" y="17"/>
                  <a:pt x="42" y="17"/>
                </a:cubicBezTo>
                <a:cubicBezTo>
                  <a:pt x="2" y="57"/>
                  <a:pt x="2" y="57"/>
                  <a:pt x="2" y="57"/>
                </a:cubicBezTo>
                <a:cubicBezTo>
                  <a:pt x="0" y="59"/>
                  <a:pt x="0" y="63"/>
                  <a:pt x="2" y="66"/>
                </a:cubicBezTo>
                <a:cubicBezTo>
                  <a:pt x="5" y="68"/>
                  <a:pt x="9" y="68"/>
                  <a:pt x="11" y="66"/>
                </a:cubicBezTo>
                <a:cubicBezTo>
                  <a:pt x="36" y="41"/>
                  <a:pt x="36" y="41"/>
                  <a:pt x="36" y="41"/>
                </a:cubicBezTo>
                <a:cubicBezTo>
                  <a:pt x="36" y="34"/>
                  <a:pt x="36" y="34"/>
                  <a:pt x="36" y="34"/>
                </a:cubicBezTo>
                <a:lnTo>
                  <a:pt x="48" y="3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7" name="Google Shape;557;p84"/>
          <p:cNvSpPr txBox="1"/>
          <p:nvPr/>
        </p:nvSpPr>
        <p:spPr>
          <a:xfrm>
            <a:off x="2183748" y="3463400"/>
            <a:ext cx="26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Data vlot herbruikbaar maken</a:t>
            </a:r>
            <a:endParaRPr>
              <a:latin typeface="Proxima Nova"/>
              <a:ea typeface="Proxima Nova"/>
              <a:cs typeface="Proxima Nova"/>
              <a:sym typeface="Proxima Nova"/>
            </a:endParaRPr>
          </a:p>
        </p:txBody>
      </p:sp>
      <p:sp>
        <p:nvSpPr>
          <p:cNvPr id="558" name="Google Shape;558;p8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a:t>Missie en doelstellingen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a:t>Samenvatting voorbereidend traject</a:t>
            </a:r>
            <a:endParaRPr sz="1400" b="0" i="0" u="none" strike="noStrike" cap="none">
              <a:solidFill>
                <a:srgbClr val="000000"/>
              </a:solidFill>
              <a:latin typeface="Arial"/>
              <a:ea typeface="Arial"/>
              <a:cs typeface="Arial"/>
              <a:sym typeface="Arial"/>
            </a:endParaRPr>
          </a:p>
        </p:txBody>
      </p:sp>
      <p:pic>
        <p:nvPicPr>
          <p:cNvPr id="564" name="Google Shape;564;p85"/>
          <p:cNvPicPr preferRelativeResize="0"/>
          <p:nvPr/>
        </p:nvPicPr>
        <p:blipFill rotWithShape="1">
          <a:blip r:embed="rId3">
            <a:alphaModFix/>
          </a:blip>
          <a:srcRect l="10338" b="26416"/>
          <a:stretch/>
        </p:blipFill>
        <p:spPr>
          <a:xfrm rot="5400000">
            <a:off x="6005852" y="1719103"/>
            <a:ext cx="3885026" cy="2391274"/>
          </a:xfrm>
          <a:prstGeom prst="rect">
            <a:avLst/>
          </a:prstGeom>
          <a:noFill/>
          <a:ln>
            <a:noFill/>
          </a:ln>
        </p:spPr>
      </p:pic>
      <p:sp>
        <p:nvSpPr>
          <p:cNvPr id="565" name="Google Shape;565;p85"/>
          <p:cNvSpPr txBox="1"/>
          <p:nvPr/>
        </p:nvSpPr>
        <p:spPr>
          <a:xfrm>
            <a:off x="572475" y="1914275"/>
            <a:ext cx="59397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Tot op heden bestaat er </a:t>
            </a:r>
            <a:r>
              <a:rPr lang="en" b="1">
                <a:latin typeface="Proxima Nova"/>
                <a:ea typeface="Proxima Nova"/>
                <a:cs typeface="Proxima Nova"/>
                <a:sym typeface="Proxima Nova"/>
              </a:rPr>
              <a:t>geen authentieke bron</a:t>
            </a:r>
            <a:r>
              <a:rPr lang="en">
                <a:latin typeface="Proxima Nova"/>
                <a:ea typeface="Proxima Nova"/>
                <a:cs typeface="Proxima Nova"/>
                <a:sym typeface="Proxima Nova"/>
              </a:rPr>
              <a:t> voor loongegevens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Er zijn verschillende initiatieven die worden opgevolgd</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Voorlopig worden actuele loongegevens het best rechtstreeks aan de </a:t>
            </a:r>
            <a:r>
              <a:rPr lang="en" b="1">
                <a:latin typeface="Proxima Nova"/>
                <a:ea typeface="Proxima Nova"/>
                <a:cs typeface="Proxima Nova"/>
                <a:sym typeface="Proxima Nova"/>
              </a:rPr>
              <a:t>burger</a:t>
            </a:r>
            <a:r>
              <a:rPr lang="en">
                <a:latin typeface="Proxima Nova"/>
                <a:ea typeface="Proxima Nova"/>
                <a:cs typeface="Proxima Nova"/>
                <a:sym typeface="Proxima Nova"/>
              </a:rPr>
              <a:t> of via </a:t>
            </a:r>
            <a:r>
              <a:rPr lang="en" b="1">
                <a:latin typeface="Proxima Nova"/>
                <a:ea typeface="Proxima Nova"/>
                <a:cs typeface="Proxima Nova"/>
                <a:sym typeface="Proxima Nova"/>
              </a:rPr>
              <a:t>sociale secretariaten</a:t>
            </a:r>
            <a:r>
              <a:rPr lang="en">
                <a:latin typeface="Proxima Nova"/>
                <a:ea typeface="Proxima Nova"/>
                <a:cs typeface="Proxima Nova"/>
                <a:sym typeface="Proxima Nova"/>
              </a:rPr>
              <a:t> aangevraagd</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aphicFrame>
        <p:nvGraphicFramePr>
          <p:cNvPr id="570" name="Google Shape;570;p86"/>
          <p:cNvGraphicFramePr/>
          <p:nvPr/>
        </p:nvGraphicFramePr>
        <p:xfrm>
          <a:off x="628650" y="1062563"/>
          <a:ext cx="3000000" cy="3000000"/>
        </p:xfrm>
        <a:graphic>
          <a:graphicData uri="http://schemas.openxmlformats.org/drawingml/2006/table">
            <a:tbl>
              <a:tblPr bandRow="1">
                <a:noFill/>
                <a:tableStyleId>{FD9D9183-3076-4E02-931B-EFB72C6A8AFB}</a:tableStyleId>
              </a:tblPr>
              <a:tblGrid>
                <a:gridCol w="1199850">
                  <a:extLst>
                    <a:ext uri="{9D8B030D-6E8A-4147-A177-3AD203B41FA5}">
                      <a16:colId xmlns:a16="http://schemas.microsoft.com/office/drawing/2014/main" val="20000"/>
                    </a:ext>
                  </a:extLst>
                </a:gridCol>
                <a:gridCol w="1199850">
                  <a:extLst>
                    <a:ext uri="{9D8B030D-6E8A-4147-A177-3AD203B41FA5}">
                      <a16:colId xmlns:a16="http://schemas.microsoft.com/office/drawing/2014/main" val="20001"/>
                    </a:ext>
                  </a:extLst>
                </a:gridCol>
                <a:gridCol w="1199850">
                  <a:extLst>
                    <a:ext uri="{9D8B030D-6E8A-4147-A177-3AD203B41FA5}">
                      <a16:colId xmlns:a16="http://schemas.microsoft.com/office/drawing/2014/main" val="20002"/>
                    </a:ext>
                  </a:extLst>
                </a:gridCol>
                <a:gridCol w="1673975">
                  <a:extLst>
                    <a:ext uri="{9D8B030D-6E8A-4147-A177-3AD203B41FA5}">
                      <a16:colId xmlns:a16="http://schemas.microsoft.com/office/drawing/2014/main" val="20003"/>
                    </a:ext>
                  </a:extLst>
                </a:gridCol>
                <a:gridCol w="2768625">
                  <a:extLst>
                    <a:ext uri="{9D8B030D-6E8A-4147-A177-3AD203B41FA5}">
                      <a16:colId xmlns:a16="http://schemas.microsoft.com/office/drawing/2014/main" val="20004"/>
                    </a:ext>
                  </a:extLst>
                </a:gridCol>
              </a:tblGrid>
              <a:tr h="116525">
                <a:tc>
                  <a:txBody>
                    <a:bodyPr/>
                    <a:lstStyle/>
                    <a:p>
                      <a:pPr marL="0" lvl="0" indent="0" algn="ctr" rtl="0">
                        <a:spcBef>
                          <a:spcPts val="0"/>
                        </a:spcBef>
                        <a:spcAft>
                          <a:spcPts val="0"/>
                        </a:spcAft>
                        <a:buNone/>
                      </a:pPr>
                      <a:r>
                        <a:rPr lang="en" sz="950" b="1">
                          <a:solidFill>
                            <a:schemeClr val="lt1"/>
                          </a:solidFill>
                          <a:latin typeface="Flanders Art Serif"/>
                          <a:ea typeface="Flanders Art Serif"/>
                          <a:cs typeface="Flanders Art Serif"/>
                          <a:sym typeface="Flanders Art Serif"/>
                        </a:rPr>
                        <a:t>Bron</a:t>
                      </a:r>
                      <a:endParaRPr sz="950" b="1">
                        <a:solidFill>
                          <a:schemeClr val="lt1"/>
                        </a:solidFill>
                        <a:latin typeface="Flanders Art Serif"/>
                        <a:ea typeface="Flanders Art Serif"/>
                        <a:cs typeface="Flanders Art Serif"/>
                        <a:sym typeface="Flanders Art Serif"/>
                      </a:endParaRPr>
                    </a:p>
                  </a:txBody>
                  <a:tcPr marL="73025" marR="73025" marT="0" marB="0" anchor="ctr">
                    <a:solidFill>
                      <a:schemeClr val="dk1"/>
                    </a:solidFill>
                  </a:tcPr>
                </a:tc>
                <a:tc>
                  <a:txBody>
                    <a:bodyPr/>
                    <a:lstStyle/>
                    <a:p>
                      <a:pPr marL="0" lvl="0" indent="0" algn="ctr" rtl="0">
                        <a:spcBef>
                          <a:spcPts val="0"/>
                        </a:spcBef>
                        <a:spcAft>
                          <a:spcPts val="0"/>
                        </a:spcAft>
                        <a:buNone/>
                      </a:pPr>
                      <a:r>
                        <a:rPr lang="en" sz="950" b="1">
                          <a:solidFill>
                            <a:schemeClr val="lt1"/>
                          </a:solidFill>
                          <a:latin typeface="Flanders Art Serif"/>
                          <a:ea typeface="Flanders Art Serif"/>
                          <a:cs typeface="Flanders Art Serif"/>
                          <a:sym typeface="Flanders Art Serif"/>
                        </a:rPr>
                        <a:t>MAGDA Service?</a:t>
                      </a:r>
                      <a:endParaRPr sz="950" b="1">
                        <a:solidFill>
                          <a:schemeClr val="lt1"/>
                        </a:solidFill>
                        <a:latin typeface="Flanders Art Serif"/>
                        <a:ea typeface="Flanders Art Serif"/>
                        <a:cs typeface="Flanders Art Serif"/>
                        <a:sym typeface="Flanders Art Serif"/>
                      </a:endParaRPr>
                    </a:p>
                  </a:txBody>
                  <a:tcPr marL="73025" marR="73025" marT="0" marB="0" anchor="ctr">
                    <a:solidFill>
                      <a:schemeClr val="dk1"/>
                    </a:solidFill>
                  </a:tcPr>
                </a:tc>
                <a:tc>
                  <a:txBody>
                    <a:bodyPr/>
                    <a:lstStyle/>
                    <a:p>
                      <a:pPr marL="0" lvl="0" indent="0" algn="ctr" rtl="0">
                        <a:spcBef>
                          <a:spcPts val="0"/>
                        </a:spcBef>
                        <a:spcAft>
                          <a:spcPts val="0"/>
                        </a:spcAft>
                        <a:buNone/>
                      </a:pPr>
                      <a:r>
                        <a:rPr lang="en" sz="950" b="1">
                          <a:solidFill>
                            <a:schemeClr val="lt1"/>
                          </a:solidFill>
                          <a:latin typeface="Flanders Art Serif"/>
                          <a:ea typeface="Flanders Art Serif"/>
                          <a:cs typeface="Flanders Art Serif"/>
                          <a:sym typeface="Flanders Art Serif"/>
                        </a:rPr>
                        <a:t>Actualiteit</a:t>
                      </a:r>
                      <a:endParaRPr sz="950" b="1">
                        <a:solidFill>
                          <a:schemeClr val="lt1"/>
                        </a:solidFill>
                        <a:latin typeface="Flanders Art Serif"/>
                        <a:ea typeface="Flanders Art Serif"/>
                        <a:cs typeface="Flanders Art Serif"/>
                        <a:sym typeface="Flanders Art Serif"/>
                      </a:endParaRPr>
                    </a:p>
                  </a:txBody>
                  <a:tcPr marL="73025" marR="73025" marT="0" marB="0" anchor="ctr">
                    <a:solidFill>
                      <a:schemeClr val="dk1"/>
                    </a:solidFill>
                  </a:tcPr>
                </a:tc>
                <a:tc>
                  <a:txBody>
                    <a:bodyPr/>
                    <a:lstStyle/>
                    <a:p>
                      <a:pPr marL="0" lvl="0" indent="0" algn="ctr" rtl="0">
                        <a:spcBef>
                          <a:spcPts val="0"/>
                        </a:spcBef>
                        <a:spcAft>
                          <a:spcPts val="0"/>
                        </a:spcAft>
                        <a:buNone/>
                      </a:pPr>
                      <a:r>
                        <a:rPr lang="en" sz="950" b="1">
                          <a:solidFill>
                            <a:schemeClr val="lt1"/>
                          </a:solidFill>
                          <a:latin typeface="Flanders Art Serif"/>
                          <a:ea typeface="Flanders Art Serif"/>
                          <a:cs typeface="Flanders Art Serif"/>
                          <a:sym typeface="Flanders Art Serif"/>
                        </a:rPr>
                        <a:t>Doelgroep</a:t>
                      </a:r>
                      <a:endParaRPr sz="950" b="1">
                        <a:solidFill>
                          <a:schemeClr val="lt1"/>
                        </a:solidFill>
                        <a:latin typeface="Flanders Art Serif"/>
                        <a:ea typeface="Flanders Art Serif"/>
                        <a:cs typeface="Flanders Art Serif"/>
                        <a:sym typeface="Flanders Art Serif"/>
                      </a:endParaRPr>
                    </a:p>
                  </a:txBody>
                  <a:tcPr marL="73025" marR="73025" marT="0" marB="0" anchor="ctr">
                    <a:solidFill>
                      <a:schemeClr val="dk1"/>
                    </a:solidFill>
                  </a:tcPr>
                </a:tc>
                <a:tc>
                  <a:txBody>
                    <a:bodyPr/>
                    <a:lstStyle/>
                    <a:p>
                      <a:pPr marL="0" lvl="0" indent="0" algn="ctr" rtl="0">
                        <a:spcBef>
                          <a:spcPts val="0"/>
                        </a:spcBef>
                        <a:spcAft>
                          <a:spcPts val="0"/>
                        </a:spcAft>
                        <a:buNone/>
                      </a:pPr>
                      <a:r>
                        <a:rPr lang="en" sz="950" b="1">
                          <a:solidFill>
                            <a:schemeClr val="lt1"/>
                          </a:solidFill>
                          <a:latin typeface="Flanders Art Serif"/>
                          <a:ea typeface="Flanders Art Serif"/>
                          <a:cs typeface="Flanders Art Serif"/>
                          <a:sym typeface="Flanders Art Serif"/>
                        </a:rPr>
                        <a:t>Opmerkingen</a:t>
                      </a:r>
                      <a:endParaRPr sz="950" b="1">
                        <a:solidFill>
                          <a:schemeClr val="lt1"/>
                        </a:solidFill>
                        <a:latin typeface="Flanders Art Serif"/>
                        <a:ea typeface="Flanders Art Serif"/>
                        <a:cs typeface="Flanders Art Serif"/>
                        <a:sym typeface="Flanders Art Serif"/>
                      </a:endParaRPr>
                    </a:p>
                  </a:txBody>
                  <a:tcPr marL="73025" marR="73025" marT="0" marB="0" anchor="ctr">
                    <a:solidFill>
                      <a:schemeClr val="dk1"/>
                    </a:solidFill>
                  </a:tcPr>
                </a:tc>
                <a:extLst>
                  <a:ext uri="{0D108BD9-81ED-4DB2-BD59-A6C34878D82A}">
                    <a16:rowId xmlns:a16="http://schemas.microsoft.com/office/drawing/2014/main" val="10000"/>
                  </a:ext>
                </a:extLst>
              </a:tr>
              <a:tr h="401875">
                <a:tc>
                  <a:txBody>
                    <a:bodyPr/>
                    <a:lstStyle/>
                    <a:p>
                      <a:pPr marL="0" lvl="0" indent="0" algn="ctr" rtl="0">
                        <a:spcBef>
                          <a:spcPts val="0"/>
                        </a:spcBef>
                        <a:spcAft>
                          <a:spcPts val="0"/>
                        </a:spcAft>
                        <a:buNone/>
                      </a:pPr>
                      <a:r>
                        <a:rPr lang="en" sz="950" b="1">
                          <a:solidFill>
                            <a:schemeClr val="lt1"/>
                          </a:solidFill>
                        </a:rPr>
                        <a:t>Aanslagbiljet</a:t>
                      </a:r>
                      <a:endParaRPr sz="950" b="1">
                        <a:solidFill>
                          <a:schemeClr val="lt1"/>
                        </a:solidFill>
                      </a:endParaRPr>
                    </a:p>
                  </a:txBody>
                  <a:tcPr marL="73025" marR="73025" marT="0" marB="0" anchor="ctr">
                    <a:solidFill>
                      <a:schemeClr val="dk2"/>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Ja</a:t>
                      </a:r>
                      <a:endParaRPr sz="950">
                        <a:solidFill>
                          <a:srgbClr val="373636"/>
                        </a:solidFill>
                        <a:latin typeface="Flanders Art Serif"/>
                        <a:ea typeface="Flanders Art Serif"/>
                        <a:cs typeface="Flanders Art Serif"/>
                        <a:sym typeface="Flanders Art Serif"/>
                      </a:endParaRPr>
                    </a:p>
                  </a:txBody>
                  <a:tcPr marL="73025" marR="73025" marT="0" marB="0" anchor="ctr">
                    <a:solidFill>
                      <a:srgbClr val="D9EAD3"/>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2 jaar</a:t>
                      </a:r>
                      <a:endParaRPr sz="950">
                        <a:solidFill>
                          <a:srgbClr val="373636"/>
                        </a:solidFill>
                        <a:latin typeface="Flanders Art Serif"/>
                        <a:ea typeface="Flanders Art Serif"/>
                        <a:cs typeface="Flanders Art Serif"/>
                        <a:sym typeface="Flanders Art Serif"/>
                      </a:endParaRPr>
                    </a:p>
                  </a:txBody>
                  <a:tcPr marL="73025" marR="73025" marT="0" marB="0" anchor="ctr">
                    <a:solidFill>
                      <a:srgbClr val="FCE5CD"/>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Iedereen</a:t>
                      </a:r>
                      <a:endParaRPr sz="950">
                        <a:solidFill>
                          <a:srgbClr val="373636"/>
                        </a:solidFill>
                        <a:latin typeface="Flanders Art Serif"/>
                        <a:ea typeface="Flanders Art Serif"/>
                        <a:cs typeface="Flanders Art Serif"/>
                        <a:sym typeface="Flanders Art Serif"/>
                      </a:endParaRPr>
                    </a:p>
                  </a:txBody>
                  <a:tcPr marL="73025" marR="73025" marT="0" marB="0" anchor="ctr">
                    <a:solidFill>
                      <a:schemeClr val="lt1"/>
                    </a:solidFill>
                  </a:tcPr>
                </a:tc>
                <a:tc>
                  <a:txBody>
                    <a:bodyPr/>
                    <a:lstStyle/>
                    <a:p>
                      <a:pPr marL="0" lvl="0" indent="0" algn="l" rtl="0">
                        <a:lnSpc>
                          <a:spcPct val="112500"/>
                        </a:lnSpc>
                        <a:spcBef>
                          <a:spcPts val="0"/>
                        </a:spcBef>
                        <a:spcAft>
                          <a:spcPts val="1200"/>
                        </a:spcAft>
                        <a:buNone/>
                      </a:pPr>
                      <a:r>
                        <a:rPr lang="en" sz="900">
                          <a:solidFill>
                            <a:srgbClr val="1C1A15"/>
                          </a:solidFill>
                          <a:latin typeface="FlandersArtSans-Regular"/>
                          <a:ea typeface="FlandersArtSans-Regular"/>
                          <a:cs typeface="FlandersArtSans-Regular"/>
                          <a:sym typeface="FlandersArtSans-Regular"/>
                        </a:rPr>
                        <a:t>Voldoet niet aan acceptatiecriteria “actueel” inkomen</a:t>
                      </a:r>
                      <a:endParaRPr sz="900">
                        <a:solidFill>
                          <a:srgbClr val="1C1A15"/>
                        </a:solidFill>
                        <a:latin typeface="FlandersArtSans-Regular"/>
                        <a:ea typeface="FlandersArtSans-Regular"/>
                        <a:cs typeface="FlandersArtSans-Regular"/>
                        <a:sym typeface="FlandersArtSans-Regular"/>
                      </a:endParaRPr>
                    </a:p>
                  </a:txBody>
                  <a:tcPr marL="73025" marR="73025" marT="0" marB="0" anchor="ctr">
                    <a:solidFill>
                      <a:schemeClr val="lt1"/>
                    </a:solidFill>
                  </a:tcPr>
                </a:tc>
                <a:extLst>
                  <a:ext uri="{0D108BD9-81ED-4DB2-BD59-A6C34878D82A}">
                    <a16:rowId xmlns:a16="http://schemas.microsoft.com/office/drawing/2014/main" val="10001"/>
                  </a:ext>
                </a:extLst>
              </a:tr>
              <a:tr h="688975">
                <a:tc>
                  <a:txBody>
                    <a:bodyPr/>
                    <a:lstStyle/>
                    <a:p>
                      <a:pPr marL="0" lvl="0" indent="0" algn="ctr" rtl="0">
                        <a:spcBef>
                          <a:spcPts val="0"/>
                        </a:spcBef>
                        <a:spcAft>
                          <a:spcPts val="0"/>
                        </a:spcAft>
                        <a:buNone/>
                      </a:pPr>
                      <a:r>
                        <a:rPr lang="en" sz="950" b="1">
                          <a:solidFill>
                            <a:schemeClr val="lt1"/>
                          </a:solidFill>
                        </a:rPr>
                        <a:t>Belcotax</a:t>
                      </a:r>
                      <a:endParaRPr sz="950" b="1">
                        <a:solidFill>
                          <a:schemeClr val="lt1"/>
                        </a:solidFill>
                      </a:endParaRPr>
                    </a:p>
                  </a:txBody>
                  <a:tcPr marL="73025" marR="73025" marT="0" marB="0" anchor="ctr">
                    <a:solidFill>
                      <a:schemeClr val="dk2"/>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Nee</a:t>
                      </a:r>
                      <a:endParaRPr sz="950">
                        <a:solidFill>
                          <a:srgbClr val="373636"/>
                        </a:solidFill>
                        <a:latin typeface="Flanders Art Serif"/>
                        <a:ea typeface="Flanders Art Serif"/>
                        <a:cs typeface="Flanders Art Serif"/>
                        <a:sym typeface="Flanders Art Serif"/>
                      </a:endParaRPr>
                    </a:p>
                  </a:txBody>
                  <a:tcPr marL="73025" marR="73025" marT="0" marB="0" anchor="ctr">
                    <a:solidFill>
                      <a:srgbClr val="FCE5CD"/>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3 mnd – 14 mnd</a:t>
                      </a:r>
                      <a:endParaRPr sz="950">
                        <a:solidFill>
                          <a:srgbClr val="373636"/>
                        </a:solidFill>
                        <a:latin typeface="Flanders Art Serif"/>
                        <a:ea typeface="Flanders Art Serif"/>
                        <a:cs typeface="Flanders Art Serif"/>
                        <a:sym typeface="Flanders Art Serif"/>
                      </a:endParaRPr>
                    </a:p>
                  </a:txBody>
                  <a:tcPr marL="73025" marR="73025" marT="0" marB="0" anchor="ctr">
                    <a:solidFill>
                      <a:srgbClr val="FFF2CC"/>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Iedereen</a:t>
                      </a:r>
                      <a:endParaRPr sz="950">
                        <a:solidFill>
                          <a:srgbClr val="373636"/>
                        </a:solidFill>
                        <a:latin typeface="Flanders Art Serif"/>
                        <a:ea typeface="Flanders Art Serif"/>
                        <a:cs typeface="Flanders Art Serif"/>
                        <a:sym typeface="Flanders Art Serif"/>
                      </a:endParaRPr>
                    </a:p>
                  </a:txBody>
                  <a:tcPr marL="73025" marR="73025" marT="0" marB="0" anchor="ctr">
                    <a:solidFill>
                      <a:schemeClr val="lt1"/>
                    </a:solidFill>
                  </a:tcPr>
                </a:tc>
                <a:tc>
                  <a:txBody>
                    <a:bodyPr/>
                    <a:lstStyle/>
                    <a:p>
                      <a:pPr marL="274320" lvl="0" indent="-285750" algn="l" rtl="0">
                        <a:lnSpc>
                          <a:spcPct val="112500"/>
                        </a:lnSpc>
                        <a:spcBef>
                          <a:spcPts val="0"/>
                        </a:spcBef>
                        <a:spcAft>
                          <a:spcPts val="0"/>
                        </a:spcAft>
                        <a:buClr>
                          <a:srgbClr val="1C1A15"/>
                        </a:buClr>
                        <a:buSzPts val="900"/>
                        <a:buFont typeface="FlandersArtSans-Regular"/>
                        <a:buChar char="●"/>
                      </a:pPr>
                      <a:r>
                        <a:rPr lang="en" sz="900">
                          <a:solidFill>
                            <a:srgbClr val="1C1A15"/>
                          </a:solidFill>
                          <a:latin typeface="FlandersArtSans-Regular"/>
                          <a:ea typeface="FlandersArtSans-Regular"/>
                          <a:cs typeface="FlandersArtSans-Regular"/>
                          <a:sym typeface="FlandersArtSans-Regular"/>
                        </a:rPr>
                        <a:t>Grote afhankelijkheid van moment van opvraging</a:t>
                      </a:r>
                      <a:endParaRPr sz="900">
                        <a:solidFill>
                          <a:srgbClr val="1C1A15"/>
                        </a:solidFill>
                        <a:latin typeface="FlandersArtSans-Regular"/>
                        <a:ea typeface="FlandersArtSans-Regular"/>
                        <a:cs typeface="FlandersArtSans-Regular"/>
                        <a:sym typeface="FlandersArtSans-Regular"/>
                      </a:endParaRPr>
                    </a:p>
                    <a:p>
                      <a:pPr marL="0" lvl="0" indent="0" algn="l" rtl="0">
                        <a:lnSpc>
                          <a:spcPct val="112500"/>
                        </a:lnSpc>
                        <a:spcBef>
                          <a:spcPts val="0"/>
                        </a:spcBef>
                        <a:spcAft>
                          <a:spcPts val="0"/>
                        </a:spcAft>
                        <a:buNone/>
                      </a:pPr>
                      <a:endParaRPr sz="200">
                        <a:solidFill>
                          <a:srgbClr val="1C1A15"/>
                        </a:solidFill>
                        <a:latin typeface="FlandersArtSans-Regular"/>
                        <a:ea typeface="FlandersArtSans-Regular"/>
                        <a:cs typeface="FlandersArtSans-Regular"/>
                        <a:sym typeface="FlandersArtSans-Regular"/>
                      </a:endParaRPr>
                    </a:p>
                    <a:p>
                      <a:pPr marL="274320" lvl="0" indent="-285750" algn="l" rtl="0">
                        <a:lnSpc>
                          <a:spcPct val="112500"/>
                        </a:lnSpc>
                        <a:spcBef>
                          <a:spcPts val="0"/>
                        </a:spcBef>
                        <a:spcAft>
                          <a:spcPts val="0"/>
                        </a:spcAft>
                        <a:buClr>
                          <a:srgbClr val="1C1A15"/>
                        </a:buClr>
                        <a:buSzPts val="900"/>
                        <a:buFont typeface="FlandersArtSans-Regular"/>
                        <a:buChar char="●"/>
                      </a:pPr>
                      <a:r>
                        <a:rPr lang="en" sz="900">
                          <a:solidFill>
                            <a:srgbClr val="1C1A15"/>
                          </a:solidFill>
                          <a:latin typeface="FlandersArtSans-Regular"/>
                          <a:ea typeface="FlandersArtSans-Regular"/>
                          <a:cs typeface="FlandersArtSans-Regular"/>
                          <a:sym typeface="FlandersArtSans-Regular"/>
                        </a:rPr>
                        <a:t>Geen maandelijkse gegevens</a:t>
                      </a:r>
                      <a:br>
                        <a:rPr lang="en" sz="900">
                          <a:solidFill>
                            <a:srgbClr val="1C1A15"/>
                          </a:solidFill>
                          <a:latin typeface="FlandersArtSans-Regular"/>
                          <a:ea typeface="FlandersArtSans-Regular"/>
                          <a:cs typeface="FlandersArtSans-Regular"/>
                          <a:sym typeface="FlandersArtSans-Regular"/>
                        </a:rPr>
                      </a:br>
                      <a:endParaRPr sz="200">
                        <a:solidFill>
                          <a:srgbClr val="1C1A15"/>
                        </a:solidFill>
                        <a:latin typeface="FlandersArtSans-Regular"/>
                        <a:ea typeface="FlandersArtSans-Regular"/>
                        <a:cs typeface="FlandersArtSans-Regular"/>
                        <a:sym typeface="FlandersArtSans-Regular"/>
                      </a:endParaRPr>
                    </a:p>
                    <a:p>
                      <a:pPr marL="274320" lvl="0" indent="-285750" algn="l" rtl="0">
                        <a:lnSpc>
                          <a:spcPct val="112500"/>
                        </a:lnSpc>
                        <a:spcBef>
                          <a:spcPts val="0"/>
                        </a:spcBef>
                        <a:spcAft>
                          <a:spcPts val="0"/>
                        </a:spcAft>
                        <a:buClr>
                          <a:srgbClr val="1C1A15"/>
                        </a:buClr>
                        <a:buSzPts val="900"/>
                        <a:buFont typeface="FlandersArtSans-Regular"/>
                        <a:buChar char="●"/>
                      </a:pPr>
                      <a:r>
                        <a:rPr lang="en" sz="900">
                          <a:solidFill>
                            <a:srgbClr val="1C1A15"/>
                          </a:solidFill>
                          <a:latin typeface="FlandersArtSans-Regular"/>
                          <a:ea typeface="FlandersArtSans-Regular"/>
                          <a:cs typeface="FlandersArtSans-Regular"/>
                          <a:sym typeface="FlandersArtSans-Regular"/>
                        </a:rPr>
                        <a:t>Bruto</a:t>
                      </a:r>
                      <a:endParaRPr sz="900">
                        <a:solidFill>
                          <a:srgbClr val="1C1A15"/>
                        </a:solidFill>
                        <a:latin typeface="FlandersArtSans-Regular"/>
                        <a:ea typeface="FlandersArtSans-Regular"/>
                        <a:cs typeface="FlandersArtSans-Regular"/>
                        <a:sym typeface="FlandersArtSans-Regular"/>
                      </a:endParaRPr>
                    </a:p>
                  </a:txBody>
                  <a:tcPr marL="73025" marR="73025" marT="0" marB="0" anchor="ctr">
                    <a:solidFill>
                      <a:schemeClr val="lt1"/>
                    </a:solidFill>
                  </a:tcPr>
                </a:tc>
                <a:extLst>
                  <a:ext uri="{0D108BD9-81ED-4DB2-BD59-A6C34878D82A}">
                    <a16:rowId xmlns:a16="http://schemas.microsoft.com/office/drawing/2014/main" val="10002"/>
                  </a:ext>
                </a:extLst>
              </a:tr>
              <a:tr h="976025">
                <a:tc>
                  <a:txBody>
                    <a:bodyPr/>
                    <a:lstStyle/>
                    <a:p>
                      <a:pPr marL="0" lvl="0" indent="0" algn="ctr" rtl="0">
                        <a:spcBef>
                          <a:spcPts val="0"/>
                        </a:spcBef>
                        <a:spcAft>
                          <a:spcPts val="0"/>
                        </a:spcAft>
                        <a:buNone/>
                      </a:pPr>
                      <a:r>
                        <a:rPr lang="en" sz="950" b="1">
                          <a:solidFill>
                            <a:schemeClr val="lt1"/>
                          </a:solidFill>
                        </a:rPr>
                        <a:t>DMFA</a:t>
                      </a:r>
                      <a:endParaRPr sz="950" b="1">
                        <a:solidFill>
                          <a:schemeClr val="lt1"/>
                        </a:solidFill>
                      </a:endParaRPr>
                    </a:p>
                  </a:txBody>
                  <a:tcPr marL="73025" marR="73025" marT="0" marB="0" anchor="ctr">
                    <a:solidFill>
                      <a:schemeClr val="dk2"/>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Ja</a:t>
                      </a:r>
                      <a:endParaRPr sz="950">
                        <a:solidFill>
                          <a:srgbClr val="373636"/>
                        </a:solidFill>
                        <a:latin typeface="Flanders Art Serif"/>
                        <a:ea typeface="Flanders Art Serif"/>
                        <a:cs typeface="Flanders Art Serif"/>
                        <a:sym typeface="Flanders Art Serif"/>
                      </a:endParaRPr>
                    </a:p>
                  </a:txBody>
                  <a:tcPr marL="73025" marR="73025" marT="0" marB="0" anchor="ctr">
                    <a:solidFill>
                      <a:srgbClr val="D9EAD3"/>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1 mnd – 4 mnd (onstabiel)</a:t>
                      </a:r>
                      <a:endParaRPr sz="950">
                        <a:solidFill>
                          <a:srgbClr val="373636"/>
                        </a:solidFill>
                        <a:latin typeface="Flanders Art Serif"/>
                        <a:ea typeface="Flanders Art Serif"/>
                        <a:cs typeface="Flanders Art Serif"/>
                        <a:sym typeface="Flanders Art Serif"/>
                      </a:endParaRPr>
                    </a:p>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8 mnd – 11 mnd (stabiel)</a:t>
                      </a:r>
                      <a:endParaRPr sz="950">
                        <a:solidFill>
                          <a:srgbClr val="373636"/>
                        </a:solidFill>
                        <a:latin typeface="Flanders Art Serif"/>
                        <a:ea typeface="Flanders Art Serif"/>
                        <a:cs typeface="Flanders Art Serif"/>
                        <a:sym typeface="Flanders Art Serif"/>
                      </a:endParaRPr>
                    </a:p>
                  </a:txBody>
                  <a:tcPr marL="73025" marR="73025" marT="0" marB="0" anchor="ctr">
                    <a:solidFill>
                      <a:srgbClr val="FFF2CC"/>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Werknemers</a:t>
                      </a:r>
                      <a:endParaRPr sz="950">
                        <a:solidFill>
                          <a:srgbClr val="373636"/>
                        </a:solidFill>
                        <a:latin typeface="Flanders Art Serif"/>
                        <a:ea typeface="Flanders Art Serif"/>
                        <a:cs typeface="Flanders Art Serif"/>
                        <a:sym typeface="Flanders Art Serif"/>
                      </a:endParaRPr>
                    </a:p>
                  </a:txBody>
                  <a:tcPr marL="73025" marR="73025" marT="0" marB="0" anchor="ctr">
                    <a:solidFill>
                      <a:schemeClr val="lt1"/>
                    </a:solidFill>
                  </a:tcPr>
                </a:tc>
                <a:tc>
                  <a:txBody>
                    <a:bodyPr/>
                    <a:lstStyle/>
                    <a:p>
                      <a:pPr marL="274320" lvl="0" indent="-285750" algn="l" rtl="0">
                        <a:lnSpc>
                          <a:spcPct val="112500"/>
                        </a:lnSpc>
                        <a:spcBef>
                          <a:spcPts val="0"/>
                        </a:spcBef>
                        <a:spcAft>
                          <a:spcPts val="0"/>
                        </a:spcAft>
                        <a:buClr>
                          <a:srgbClr val="1C1A15"/>
                        </a:buClr>
                        <a:buSzPts val="900"/>
                        <a:buFont typeface="FlandersArtSans-Regular"/>
                        <a:buChar char="●"/>
                      </a:pPr>
                      <a:r>
                        <a:rPr lang="en" sz="900">
                          <a:solidFill>
                            <a:srgbClr val="1C1A15"/>
                          </a:solidFill>
                          <a:latin typeface="FlandersArtSans-Regular"/>
                          <a:ea typeface="FlandersArtSans-Regular"/>
                          <a:cs typeface="FlandersArtSans-Regular"/>
                          <a:sym typeface="FlandersArtSans-Regular"/>
                        </a:rPr>
                        <a:t>Enkel gegevens op op kwartaalniveau</a:t>
                      </a:r>
                      <a:br>
                        <a:rPr lang="en" sz="900">
                          <a:solidFill>
                            <a:srgbClr val="1C1A15"/>
                          </a:solidFill>
                          <a:latin typeface="FlandersArtSans-Regular"/>
                          <a:ea typeface="FlandersArtSans-Regular"/>
                          <a:cs typeface="FlandersArtSans-Regular"/>
                          <a:sym typeface="FlandersArtSans-Regular"/>
                        </a:rPr>
                      </a:br>
                      <a:endParaRPr sz="200">
                        <a:solidFill>
                          <a:srgbClr val="1C1A15"/>
                        </a:solidFill>
                        <a:latin typeface="FlandersArtSans-Regular"/>
                        <a:ea typeface="FlandersArtSans-Regular"/>
                        <a:cs typeface="FlandersArtSans-Regular"/>
                        <a:sym typeface="FlandersArtSans-Regular"/>
                      </a:endParaRPr>
                    </a:p>
                    <a:p>
                      <a:pPr marL="274320" lvl="0" indent="-285750" algn="l" rtl="0">
                        <a:lnSpc>
                          <a:spcPct val="112500"/>
                        </a:lnSpc>
                        <a:spcBef>
                          <a:spcPts val="0"/>
                        </a:spcBef>
                        <a:spcAft>
                          <a:spcPts val="0"/>
                        </a:spcAft>
                        <a:buClr>
                          <a:srgbClr val="1C1A15"/>
                        </a:buClr>
                        <a:buSzPts val="900"/>
                        <a:buFont typeface="FlandersArtSans-Regular"/>
                        <a:buChar char="●"/>
                      </a:pPr>
                      <a:r>
                        <a:rPr lang="en" sz="900">
                          <a:solidFill>
                            <a:srgbClr val="1C1A15"/>
                          </a:solidFill>
                          <a:latin typeface="FlandersArtSans-Regular"/>
                          <a:ea typeface="FlandersArtSans-Regular"/>
                          <a:cs typeface="FlandersArtSans-Regular"/>
                          <a:sym typeface="FlandersArtSans-Regular"/>
                        </a:rPr>
                        <a:t>Zeer actueel, maar er is een risico op herzieningen. Pas na 6 maanden zijn de gegevens stabiel.</a:t>
                      </a:r>
                      <a:br>
                        <a:rPr lang="en" sz="900">
                          <a:solidFill>
                            <a:srgbClr val="1C1A15"/>
                          </a:solidFill>
                          <a:latin typeface="FlandersArtSans-Regular"/>
                          <a:ea typeface="FlandersArtSans-Regular"/>
                          <a:cs typeface="FlandersArtSans-Regular"/>
                          <a:sym typeface="FlandersArtSans-Regular"/>
                        </a:rPr>
                      </a:br>
                      <a:endParaRPr sz="200">
                        <a:solidFill>
                          <a:srgbClr val="1C1A15"/>
                        </a:solidFill>
                        <a:latin typeface="FlandersArtSans-Regular"/>
                        <a:ea typeface="FlandersArtSans-Regular"/>
                        <a:cs typeface="FlandersArtSans-Regular"/>
                        <a:sym typeface="FlandersArtSans-Regular"/>
                      </a:endParaRPr>
                    </a:p>
                    <a:p>
                      <a:pPr marL="274320" lvl="0" indent="-285750" algn="l" rtl="0">
                        <a:lnSpc>
                          <a:spcPct val="112500"/>
                        </a:lnSpc>
                        <a:spcBef>
                          <a:spcPts val="0"/>
                        </a:spcBef>
                        <a:spcAft>
                          <a:spcPts val="0"/>
                        </a:spcAft>
                        <a:buClr>
                          <a:srgbClr val="1C1A15"/>
                        </a:buClr>
                        <a:buSzPts val="900"/>
                        <a:buFont typeface="FlandersArtSans-Regular"/>
                        <a:buChar char="●"/>
                      </a:pPr>
                      <a:r>
                        <a:rPr lang="en" sz="900">
                          <a:solidFill>
                            <a:srgbClr val="1C1A15"/>
                          </a:solidFill>
                          <a:latin typeface="FlandersArtSans-Regular"/>
                          <a:ea typeface="FlandersArtSans-Regular"/>
                          <a:cs typeface="FlandersArtSans-Regular"/>
                          <a:sym typeface="FlandersArtSans-Regular"/>
                        </a:rPr>
                        <a:t>Bruto</a:t>
                      </a:r>
                      <a:endParaRPr sz="900">
                        <a:solidFill>
                          <a:srgbClr val="1C1A15"/>
                        </a:solidFill>
                        <a:latin typeface="FlandersArtSans-Regular"/>
                        <a:ea typeface="FlandersArtSans-Regular"/>
                        <a:cs typeface="FlandersArtSans-Regular"/>
                        <a:sym typeface="FlandersArtSans-Regular"/>
                      </a:endParaRPr>
                    </a:p>
                  </a:txBody>
                  <a:tcPr marL="73025" marR="73025" marT="0" marB="0" anchor="ctr">
                    <a:solidFill>
                      <a:schemeClr val="lt1"/>
                    </a:solidFill>
                  </a:tcPr>
                </a:tc>
                <a:extLst>
                  <a:ext uri="{0D108BD9-81ED-4DB2-BD59-A6C34878D82A}">
                    <a16:rowId xmlns:a16="http://schemas.microsoft.com/office/drawing/2014/main" val="10003"/>
                  </a:ext>
                </a:extLst>
              </a:tr>
              <a:tr h="1550175">
                <a:tc>
                  <a:txBody>
                    <a:bodyPr/>
                    <a:lstStyle/>
                    <a:p>
                      <a:pPr marL="0" lvl="0" indent="0" algn="ctr" rtl="0">
                        <a:spcBef>
                          <a:spcPts val="0"/>
                        </a:spcBef>
                        <a:spcAft>
                          <a:spcPts val="0"/>
                        </a:spcAft>
                        <a:buNone/>
                      </a:pPr>
                      <a:r>
                        <a:rPr lang="en" sz="950" b="1">
                          <a:solidFill>
                            <a:schemeClr val="lt1"/>
                          </a:solidFill>
                        </a:rPr>
                        <a:t>ASR</a:t>
                      </a:r>
                      <a:endParaRPr sz="950" b="1">
                        <a:solidFill>
                          <a:schemeClr val="lt1"/>
                        </a:solidFill>
                      </a:endParaRPr>
                    </a:p>
                  </a:txBody>
                  <a:tcPr marL="73025" marR="73025" marT="0" marB="0" anchor="ctr">
                    <a:solidFill>
                      <a:schemeClr val="dk2"/>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Nee</a:t>
                      </a:r>
                      <a:endParaRPr sz="950">
                        <a:solidFill>
                          <a:srgbClr val="373636"/>
                        </a:solidFill>
                        <a:latin typeface="Flanders Art Serif"/>
                        <a:ea typeface="Flanders Art Serif"/>
                        <a:cs typeface="Flanders Art Serif"/>
                        <a:sym typeface="Flanders Art Serif"/>
                      </a:endParaRPr>
                    </a:p>
                  </a:txBody>
                  <a:tcPr marL="73025" marR="73025" marT="0" marB="0" anchor="ctr">
                    <a:solidFill>
                      <a:srgbClr val="FCE5CD"/>
                    </a:solidFill>
                  </a:tcPr>
                </a:tc>
                <a:tc>
                  <a:txBody>
                    <a:bodyPr/>
                    <a:lstStyle/>
                    <a:p>
                      <a:pPr marL="0" lvl="0" indent="0" algn="ctr" rtl="0">
                        <a:spcBef>
                          <a:spcPts val="0"/>
                        </a:spcBef>
                        <a:spcAft>
                          <a:spcPts val="0"/>
                        </a:spcAft>
                        <a:buNone/>
                      </a:pPr>
                      <a:r>
                        <a:rPr lang="en" sz="950">
                          <a:solidFill>
                            <a:srgbClr val="373636"/>
                          </a:solidFill>
                          <a:latin typeface="Flanders Art Serif"/>
                          <a:ea typeface="Flanders Art Serif"/>
                          <a:cs typeface="Flanders Art Serif"/>
                          <a:sym typeface="Flanders Art Serif"/>
                        </a:rPr>
                        <a:t>1 mnd</a:t>
                      </a:r>
                      <a:endParaRPr sz="950">
                        <a:solidFill>
                          <a:srgbClr val="373636"/>
                        </a:solidFill>
                        <a:latin typeface="Flanders Art Serif"/>
                        <a:ea typeface="Flanders Art Serif"/>
                        <a:cs typeface="Flanders Art Serif"/>
                        <a:sym typeface="Flanders Art Serif"/>
                      </a:endParaRPr>
                    </a:p>
                  </a:txBody>
                  <a:tcPr marL="73025" marR="73025" marT="0" marB="0" anchor="ctr">
                    <a:solidFill>
                      <a:srgbClr val="D9EAD3"/>
                    </a:solidFill>
                  </a:tcPr>
                </a:tc>
                <a:tc>
                  <a:txBody>
                    <a:bodyPr/>
                    <a:lstStyle/>
                    <a:p>
                      <a:pPr marL="91440" lvl="0" indent="-106045" algn="l" rtl="0">
                        <a:spcBef>
                          <a:spcPts val="0"/>
                        </a:spcBef>
                        <a:spcAft>
                          <a:spcPts val="0"/>
                        </a:spcAft>
                        <a:buClr>
                          <a:srgbClr val="373636"/>
                        </a:buClr>
                        <a:buSzPts val="950"/>
                        <a:buFont typeface="Flanders Art Serif"/>
                        <a:buChar char="●"/>
                      </a:pPr>
                      <a:r>
                        <a:rPr lang="en" sz="950">
                          <a:solidFill>
                            <a:srgbClr val="373636"/>
                          </a:solidFill>
                          <a:latin typeface="Flanders Art Serif"/>
                          <a:ea typeface="Flanders Art Serif"/>
                          <a:cs typeface="Flanders Art Serif"/>
                          <a:sym typeface="Flanders Art Serif"/>
                        </a:rPr>
                        <a:t>Werknemers die wegens omstandigheden geen recht hebben op een volledig loon; </a:t>
                      </a:r>
                      <a:endParaRPr sz="950">
                        <a:solidFill>
                          <a:srgbClr val="373636"/>
                        </a:solidFill>
                        <a:latin typeface="Flanders Art Serif"/>
                        <a:ea typeface="Flanders Art Serif"/>
                        <a:cs typeface="Flanders Art Serif"/>
                        <a:sym typeface="Flanders Art Serif"/>
                      </a:endParaRPr>
                    </a:p>
                    <a:p>
                      <a:pPr marL="91440" lvl="0" indent="-106045" algn="l" rtl="0">
                        <a:spcBef>
                          <a:spcPts val="0"/>
                        </a:spcBef>
                        <a:spcAft>
                          <a:spcPts val="0"/>
                        </a:spcAft>
                        <a:buClr>
                          <a:srgbClr val="373636"/>
                        </a:buClr>
                        <a:buSzPts val="950"/>
                        <a:buFont typeface="Flanders Art Serif"/>
                        <a:buChar char="●"/>
                      </a:pPr>
                      <a:r>
                        <a:rPr lang="en" sz="950">
                          <a:solidFill>
                            <a:srgbClr val="373636"/>
                          </a:solidFill>
                          <a:latin typeface="Flanders Art Serif"/>
                          <a:ea typeface="Flanders Art Serif"/>
                          <a:cs typeface="Flanders Art Serif"/>
                          <a:sym typeface="Flanders Art Serif"/>
                        </a:rPr>
                        <a:t>arbeidsongeval, </a:t>
                      </a:r>
                      <a:endParaRPr sz="950">
                        <a:solidFill>
                          <a:srgbClr val="373636"/>
                        </a:solidFill>
                        <a:latin typeface="Flanders Art Serif"/>
                        <a:ea typeface="Flanders Art Serif"/>
                        <a:cs typeface="Flanders Art Serif"/>
                        <a:sym typeface="Flanders Art Serif"/>
                      </a:endParaRPr>
                    </a:p>
                    <a:p>
                      <a:pPr marL="91440" lvl="0" indent="-106045" algn="l" rtl="0">
                        <a:spcBef>
                          <a:spcPts val="0"/>
                        </a:spcBef>
                        <a:spcAft>
                          <a:spcPts val="0"/>
                        </a:spcAft>
                        <a:buClr>
                          <a:srgbClr val="373636"/>
                        </a:buClr>
                        <a:buSzPts val="950"/>
                        <a:buFont typeface="Flanders Art Serif"/>
                        <a:buChar char="●"/>
                      </a:pPr>
                      <a:r>
                        <a:rPr lang="en" sz="950">
                          <a:solidFill>
                            <a:srgbClr val="373636"/>
                          </a:solidFill>
                          <a:latin typeface="Flanders Art Serif"/>
                          <a:ea typeface="Flanders Art Serif"/>
                          <a:cs typeface="Flanders Art Serif"/>
                          <a:sym typeface="Flanders Art Serif"/>
                        </a:rPr>
                        <a:t>moederschapsrust, </a:t>
                      </a:r>
                      <a:endParaRPr sz="950">
                        <a:solidFill>
                          <a:srgbClr val="373636"/>
                        </a:solidFill>
                        <a:latin typeface="Flanders Art Serif"/>
                        <a:ea typeface="Flanders Art Serif"/>
                        <a:cs typeface="Flanders Art Serif"/>
                        <a:sym typeface="Flanders Art Serif"/>
                      </a:endParaRPr>
                    </a:p>
                    <a:p>
                      <a:pPr marL="91440" lvl="0" indent="-106045" algn="l" rtl="0">
                        <a:spcBef>
                          <a:spcPts val="0"/>
                        </a:spcBef>
                        <a:spcAft>
                          <a:spcPts val="0"/>
                        </a:spcAft>
                        <a:buClr>
                          <a:srgbClr val="373636"/>
                        </a:buClr>
                        <a:buSzPts val="950"/>
                        <a:buFont typeface="Flanders Art Serif"/>
                        <a:buChar char="●"/>
                      </a:pPr>
                      <a:r>
                        <a:rPr lang="en" sz="950">
                          <a:solidFill>
                            <a:srgbClr val="373636"/>
                          </a:solidFill>
                          <a:latin typeface="Flanders Art Serif"/>
                          <a:ea typeface="Flanders Art Serif"/>
                          <a:cs typeface="Flanders Art Serif"/>
                          <a:sym typeface="Flanders Art Serif"/>
                        </a:rPr>
                        <a:t>deeltijdse/tijdelijke werkloosheid, </a:t>
                      </a:r>
                      <a:endParaRPr sz="950">
                        <a:solidFill>
                          <a:srgbClr val="373636"/>
                        </a:solidFill>
                        <a:latin typeface="Flanders Art Serif"/>
                        <a:ea typeface="Flanders Art Serif"/>
                        <a:cs typeface="Flanders Art Serif"/>
                        <a:sym typeface="Flanders Art Serif"/>
                      </a:endParaRPr>
                    </a:p>
                    <a:p>
                      <a:pPr marL="91440" lvl="0" indent="-106045" algn="l" rtl="0">
                        <a:spcBef>
                          <a:spcPts val="0"/>
                        </a:spcBef>
                        <a:spcAft>
                          <a:spcPts val="0"/>
                        </a:spcAft>
                        <a:buClr>
                          <a:srgbClr val="373636"/>
                        </a:buClr>
                        <a:buSzPts val="950"/>
                        <a:buFont typeface="Flanders Art Serif"/>
                        <a:buChar char="●"/>
                      </a:pPr>
                      <a:r>
                        <a:rPr lang="en" sz="950">
                          <a:solidFill>
                            <a:srgbClr val="373636"/>
                          </a:solidFill>
                          <a:latin typeface="Flanders Art Serif"/>
                          <a:ea typeface="Flanders Art Serif"/>
                          <a:cs typeface="Flanders Art Serif"/>
                          <a:sym typeface="Flanders Art Serif"/>
                        </a:rPr>
                        <a:t>uitkeringen, …</a:t>
                      </a:r>
                      <a:endParaRPr sz="950">
                        <a:solidFill>
                          <a:srgbClr val="373636"/>
                        </a:solidFill>
                        <a:latin typeface="Flanders Art Serif"/>
                        <a:ea typeface="Flanders Art Serif"/>
                        <a:cs typeface="Flanders Art Serif"/>
                        <a:sym typeface="Flanders Art Serif"/>
                      </a:endParaRPr>
                    </a:p>
                  </a:txBody>
                  <a:tcPr marL="73025" marR="73025" marT="0" marB="0" anchor="ctr">
                    <a:solidFill>
                      <a:schemeClr val="lt1"/>
                    </a:solidFill>
                  </a:tcPr>
                </a:tc>
                <a:tc>
                  <a:txBody>
                    <a:bodyPr/>
                    <a:lstStyle/>
                    <a:p>
                      <a:pPr marL="274320" lvl="0" indent="-285750" algn="l" rtl="0">
                        <a:lnSpc>
                          <a:spcPct val="112500"/>
                        </a:lnSpc>
                        <a:spcBef>
                          <a:spcPts val="0"/>
                        </a:spcBef>
                        <a:spcAft>
                          <a:spcPts val="0"/>
                        </a:spcAft>
                        <a:buClr>
                          <a:srgbClr val="1C1A15"/>
                        </a:buClr>
                        <a:buSzPts val="900"/>
                        <a:buFont typeface="FlandersArtSans-Regular"/>
                        <a:buChar char="●"/>
                      </a:pPr>
                      <a:r>
                        <a:rPr lang="en" sz="900">
                          <a:solidFill>
                            <a:srgbClr val="1C1A15"/>
                          </a:solidFill>
                          <a:latin typeface="FlandersArtSans-Regular"/>
                          <a:ea typeface="FlandersArtSans-Regular"/>
                          <a:cs typeface="FlandersArtSans-Regular"/>
                          <a:sym typeface="FlandersArtSans-Regular"/>
                        </a:rPr>
                        <a:t>Eenmalig een (theoretisch) maandloon, tenzij voor een aantal uitzonderingen zolang de werknemer aan een aantal criteria voldoet.</a:t>
                      </a:r>
                      <a:br>
                        <a:rPr lang="en" sz="900">
                          <a:solidFill>
                            <a:srgbClr val="1C1A15"/>
                          </a:solidFill>
                          <a:latin typeface="FlandersArtSans-Regular"/>
                          <a:ea typeface="FlandersArtSans-Regular"/>
                          <a:cs typeface="FlandersArtSans-Regular"/>
                          <a:sym typeface="FlandersArtSans-Regular"/>
                        </a:rPr>
                      </a:br>
                      <a:endParaRPr sz="200">
                        <a:solidFill>
                          <a:srgbClr val="1C1A15"/>
                        </a:solidFill>
                        <a:latin typeface="FlandersArtSans-Regular"/>
                        <a:ea typeface="FlandersArtSans-Regular"/>
                        <a:cs typeface="FlandersArtSans-Regular"/>
                        <a:sym typeface="FlandersArtSans-Regular"/>
                      </a:endParaRPr>
                    </a:p>
                    <a:p>
                      <a:pPr marL="274320" lvl="0" indent="-285750" algn="l" rtl="0">
                        <a:lnSpc>
                          <a:spcPct val="112500"/>
                        </a:lnSpc>
                        <a:spcBef>
                          <a:spcPts val="0"/>
                        </a:spcBef>
                        <a:spcAft>
                          <a:spcPts val="0"/>
                        </a:spcAft>
                        <a:buClr>
                          <a:srgbClr val="1C1A15"/>
                        </a:buClr>
                        <a:buSzPts val="900"/>
                        <a:buFont typeface="FlandersArtSans-Regular"/>
                        <a:buChar char="●"/>
                      </a:pPr>
                      <a:r>
                        <a:rPr lang="en" sz="900">
                          <a:solidFill>
                            <a:srgbClr val="1C1A15"/>
                          </a:solidFill>
                          <a:latin typeface="FlandersArtSans-Regular"/>
                          <a:ea typeface="FlandersArtSans-Regular"/>
                          <a:cs typeface="FlandersArtSans-Regular"/>
                          <a:sym typeface="FlandersArtSans-Regular"/>
                        </a:rPr>
                        <a:t>Zou aanvullend kunnen zijn op bronnen als pensioenen en werkloosheidsuitkeringen die informatie geven over burgers naargelang hun werkpatroon.</a:t>
                      </a:r>
                      <a:br>
                        <a:rPr lang="en" sz="900">
                          <a:solidFill>
                            <a:srgbClr val="1C1A15"/>
                          </a:solidFill>
                          <a:latin typeface="FlandersArtSans-Regular"/>
                          <a:ea typeface="FlandersArtSans-Regular"/>
                          <a:cs typeface="FlandersArtSans-Regular"/>
                          <a:sym typeface="FlandersArtSans-Regular"/>
                        </a:rPr>
                      </a:br>
                      <a:endParaRPr sz="200">
                        <a:solidFill>
                          <a:srgbClr val="1C1A15"/>
                        </a:solidFill>
                        <a:latin typeface="FlandersArtSans-Regular"/>
                        <a:ea typeface="FlandersArtSans-Regular"/>
                        <a:cs typeface="FlandersArtSans-Regular"/>
                        <a:sym typeface="FlandersArtSans-Regular"/>
                      </a:endParaRPr>
                    </a:p>
                    <a:p>
                      <a:pPr marL="274320" lvl="0" indent="-285750" algn="l" rtl="0">
                        <a:lnSpc>
                          <a:spcPct val="112500"/>
                        </a:lnSpc>
                        <a:spcBef>
                          <a:spcPts val="0"/>
                        </a:spcBef>
                        <a:spcAft>
                          <a:spcPts val="0"/>
                        </a:spcAft>
                        <a:buClr>
                          <a:srgbClr val="1C1A15"/>
                        </a:buClr>
                        <a:buSzPts val="900"/>
                        <a:buFont typeface="FlandersArtSans-Regular"/>
                        <a:buChar char="●"/>
                      </a:pPr>
                      <a:r>
                        <a:rPr lang="en" sz="900">
                          <a:solidFill>
                            <a:srgbClr val="1C1A15"/>
                          </a:solidFill>
                          <a:latin typeface="FlandersArtSans-Regular"/>
                          <a:ea typeface="FlandersArtSans-Regular"/>
                          <a:cs typeface="FlandersArtSans-Regular"/>
                          <a:sym typeface="FlandersArtSans-Regular"/>
                        </a:rPr>
                        <a:t>Bruto</a:t>
                      </a:r>
                      <a:endParaRPr sz="900">
                        <a:solidFill>
                          <a:srgbClr val="1C1A15"/>
                        </a:solidFill>
                        <a:latin typeface="FlandersArtSans-Regular"/>
                        <a:ea typeface="FlandersArtSans-Regular"/>
                        <a:cs typeface="FlandersArtSans-Regular"/>
                        <a:sym typeface="FlandersArtSans-Regular"/>
                      </a:endParaRPr>
                    </a:p>
                  </a:txBody>
                  <a:tcPr marL="73025" marR="73025" marT="0" marB="0" anchor="ctr">
                    <a:solidFill>
                      <a:schemeClr val="lt1"/>
                    </a:solidFill>
                  </a:tcPr>
                </a:tc>
                <a:extLst>
                  <a:ext uri="{0D108BD9-81ED-4DB2-BD59-A6C34878D82A}">
                    <a16:rowId xmlns:a16="http://schemas.microsoft.com/office/drawing/2014/main" val="10004"/>
                  </a:ext>
                </a:extLst>
              </a:tr>
            </a:tbl>
          </a:graphicData>
        </a:graphic>
      </p:graphicFrame>
      <p:sp>
        <p:nvSpPr>
          <p:cNvPr id="571" name="Google Shape;571;p8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200" b="1"/>
              <a:t>Overzicht huidige authentieke bronnen van loongegevens</a:t>
            </a:r>
            <a:endParaRPr sz="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Hoe ziet de planning eruit?</a:t>
            </a:r>
            <a:endParaRPr sz="3200" b="1"/>
          </a:p>
          <a:p>
            <a:pPr marL="0" marR="0" lvl="0" indent="0" algn="l" rtl="0">
              <a:lnSpc>
                <a:spcPct val="100000"/>
              </a:lnSpc>
              <a:spcBef>
                <a:spcPts val="0"/>
              </a:spcBef>
              <a:spcAft>
                <a:spcPts val="0"/>
              </a:spcAft>
              <a:buNone/>
            </a:pPr>
            <a:r>
              <a:rPr lang="en" sz="2500" b="1" i="1">
                <a:solidFill>
                  <a:schemeClr val="dk1"/>
                </a:solidFill>
              </a:rPr>
              <a:t>OSLO-traject</a:t>
            </a:r>
            <a:endParaRPr sz="2500" b="1" i="1">
              <a:solidFill>
                <a:schemeClr val="dk1"/>
              </a:solidFill>
            </a:endParaRPr>
          </a:p>
        </p:txBody>
      </p:sp>
      <p:sp>
        <p:nvSpPr>
          <p:cNvPr id="577" name="Google Shape;577;p87"/>
          <p:cNvSpPr/>
          <p:nvPr/>
        </p:nvSpPr>
        <p:spPr>
          <a:xfrm>
            <a:off x="849830" y="3400678"/>
            <a:ext cx="1271400" cy="323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8" name="Google Shape;578;p87"/>
          <p:cNvSpPr txBox="1"/>
          <p:nvPr/>
        </p:nvSpPr>
        <p:spPr>
          <a:xfrm>
            <a:off x="745175" y="1385625"/>
            <a:ext cx="7483800" cy="61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en" sz="1300"/>
              <a:t>Start: 16/09/2021</a:t>
            </a:r>
            <a:endParaRPr sz="1300"/>
          </a:p>
          <a:p>
            <a:pPr marL="457200" lvl="0" indent="-311150" algn="l" rtl="0">
              <a:lnSpc>
                <a:spcPct val="115000"/>
              </a:lnSpc>
              <a:spcBef>
                <a:spcPts val="0"/>
              </a:spcBef>
              <a:spcAft>
                <a:spcPts val="0"/>
              </a:spcAft>
              <a:buSzPts val="1300"/>
              <a:buChar char="●"/>
            </a:pPr>
            <a:r>
              <a:rPr lang="en" sz="1300"/>
              <a:t>Duur: +/- 4 maanden</a:t>
            </a:r>
            <a:endParaRPr sz="1300"/>
          </a:p>
        </p:txBody>
      </p:sp>
      <p:grpSp>
        <p:nvGrpSpPr>
          <p:cNvPr id="579" name="Google Shape;579;p87"/>
          <p:cNvGrpSpPr/>
          <p:nvPr/>
        </p:nvGrpSpPr>
        <p:grpSpPr>
          <a:xfrm>
            <a:off x="7668772" y="2295491"/>
            <a:ext cx="1474927" cy="1530490"/>
            <a:chOff x="3048000" y="2295578"/>
            <a:chExt cx="1524000" cy="2847953"/>
          </a:xfrm>
        </p:grpSpPr>
        <p:grpSp>
          <p:nvGrpSpPr>
            <p:cNvPr id="580" name="Google Shape;580;p87"/>
            <p:cNvGrpSpPr/>
            <p:nvPr/>
          </p:nvGrpSpPr>
          <p:grpSpPr>
            <a:xfrm>
              <a:off x="3048000" y="2295578"/>
              <a:ext cx="1524000" cy="2847953"/>
              <a:chOff x="0" y="2295575"/>
              <a:chExt cx="1524000" cy="2837455"/>
            </a:xfrm>
          </p:grpSpPr>
          <p:sp>
            <p:nvSpPr>
              <p:cNvPr id="581" name="Google Shape;581;p87"/>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7"/>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87"/>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Start publieke review periode</a:t>
              </a:r>
              <a:endParaRPr sz="1100" b="1">
                <a:solidFill>
                  <a:srgbClr val="5E5E5E"/>
                </a:solidFill>
                <a:latin typeface="Roboto"/>
                <a:ea typeface="Roboto"/>
                <a:cs typeface="Roboto"/>
                <a:sym typeface="Roboto"/>
              </a:endParaRPr>
            </a:p>
          </p:txBody>
        </p:sp>
        <p:sp>
          <p:nvSpPr>
            <p:cNvPr id="584" name="Google Shape;584;p87"/>
            <p:cNvSpPr txBox="1"/>
            <p:nvPr/>
          </p:nvSpPr>
          <p:spPr>
            <a:xfrm>
              <a:off x="3183956" y="2299315"/>
              <a:ext cx="13545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5E5E5E"/>
                  </a:solidFill>
                  <a:latin typeface="Roboto"/>
                  <a:ea typeface="Roboto"/>
                  <a:cs typeface="Roboto"/>
                  <a:sym typeface="Roboto"/>
                </a:rPr>
                <a:t>Start 2022</a:t>
              </a:r>
              <a:endParaRPr sz="1000">
                <a:solidFill>
                  <a:srgbClr val="5E5E5E"/>
                </a:solidFill>
                <a:latin typeface="Roboto"/>
                <a:ea typeface="Roboto"/>
                <a:cs typeface="Roboto"/>
                <a:sym typeface="Roboto"/>
              </a:endParaRPr>
            </a:p>
          </p:txBody>
        </p:sp>
      </p:grpSp>
      <p:grpSp>
        <p:nvGrpSpPr>
          <p:cNvPr id="585" name="Google Shape;585;p87"/>
          <p:cNvGrpSpPr/>
          <p:nvPr/>
        </p:nvGrpSpPr>
        <p:grpSpPr>
          <a:xfrm>
            <a:off x="6193871" y="2295490"/>
            <a:ext cx="1474927" cy="1530492"/>
            <a:chOff x="3048000" y="2295575"/>
            <a:chExt cx="1524000" cy="2847956"/>
          </a:xfrm>
        </p:grpSpPr>
        <p:grpSp>
          <p:nvGrpSpPr>
            <p:cNvPr id="586" name="Google Shape;586;p87"/>
            <p:cNvGrpSpPr/>
            <p:nvPr/>
          </p:nvGrpSpPr>
          <p:grpSpPr>
            <a:xfrm>
              <a:off x="3048000" y="2295578"/>
              <a:ext cx="1524000" cy="2847953"/>
              <a:chOff x="0" y="2295575"/>
              <a:chExt cx="1524000" cy="2837455"/>
            </a:xfrm>
          </p:grpSpPr>
          <p:sp>
            <p:nvSpPr>
              <p:cNvPr id="587" name="Google Shape;587;p87"/>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7"/>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9" name="Google Shape;589;p87"/>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590" name="Google Shape;590;p87"/>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Thematische werkgroep 4</a:t>
              </a:r>
              <a:endParaRPr sz="1100" b="1">
                <a:solidFill>
                  <a:srgbClr val="5E5E5E"/>
                </a:solidFill>
                <a:latin typeface="Roboto"/>
                <a:ea typeface="Roboto"/>
                <a:cs typeface="Roboto"/>
                <a:sym typeface="Roboto"/>
              </a:endParaRPr>
            </a:p>
          </p:txBody>
        </p:sp>
        <p:sp>
          <p:nvSpPr>
            <p:cNvPr id="591" name="Google Shape;591;p87"/>
            <p:cNvSpPr txBox="1"/>
            <p:nvPr/>
          </p:nvSpPr>
          <p:spPr>
            <a:xfrm>
              <a:off x="3224536" y="2299316"/>
              <a:ext cx="1070400" cy="33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5E5E5E"/>
                  </a:solidFill>
                  <a:latin typeface="Roboto"/>
                  <a:ea typeface="Roboto"/>
                  <a:cs typeface="Roboto"/>
                  <a:sym typeface="Roboto"/>
                </a:rPr>
                <a:t>21 december</a:t>
              </a:r>
              <a:endParaRPr sz="1000">
                <a:solidFill>
                  <a:srgbClr val="5E5E5E"/>
                </a:solidFill>
                <a:latin typeface="Roboto"/>
                <a:ea typeface="Roboto"/>
                <a:cs typeface="Roboto"/>
                <a:sym typeface="Roboto"/>
              </a:endParaRPr>
            </a:p>
          </p:txBody>
        </p:sp>
      </p:grpSp>
      <p:grpSp>
        <p:nvGrpSpPr>
          <p:cNvPr id="592" name="Google Shape;592;p87"/>
          <p:cNvGrpSpPr/>
          <p:nvPr/>
        </p:nvGrpSpPr>
        <p:grpSpPr>
          <a:xfrm>
            <a:off x="4718971" y="2295490"/>
            <a:ext cx="1474927" cy="1530492"/>
            <a:chOff x="3048000" y="2295575"/>
            <a:chExt cx="1524000" cy="2847956"/>
          </a:xfrm>
        </p:grpSpPr>
        <p:grpSp>
          <p:nvGrpSpPr>
            <p:cNvPr id="593" name="Google Shape;593;p87"/>
            <p:cNvGrpSpPr/>
            <p:nvPr/>
          </p:nvGrpSpPr>
          <p:grpSpPr>
            <a:xfrm>
              <a:off x="3048000" y="2295578"/>
              <a:ext cx="1524000" cy="2847953"/>
              <a:chOff x="0" y="2295575"/>
              <a:chExt cx="1524000" cy="2837455"/>
            </a:xfrm>
          </p:grpSpPr>
          <p:sp>
            <p:nvSpPr>
              <p:cNvPr id="594" name="Google Shape;594;p87"/>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7"/>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6" name="Google Shape;596;p87"/>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597" name="Google Shape;597;p87"/>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Thematische werkgroep 3</a:t>
              </a:r>
              <a:endParaRPr sz="1100" b="1">
                <a:solidFill>
                  <a:srgbClr val="5E5E5E"/>
                </a:solidFill>
                <a:latin typeface="Roboto"/>
                <a:ea typeface="Roboto"/>
                <a:cs typeface="Roboto"/>
                <a:sym typeface="Roboto"/>
              </a:endParaRPr>
            </a:p>
          </p:txBody>
        </p:sp>
        <p:sp>
          <p:nvSpPr>
            <p:cNvPr id="598" name="Google Shape;598;p87"/>
            <p:cNvSpPr txBox="1"/>
            <p:nvPr/>
          </p:nvSpPr>
          <p:spPr>
            <a:xfrm>
              <a:off x="3224536" y="2299315"/>
              <a:ext cx="1088100" cy="2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5E5E5E"/>
                  </a:solidFill>
                  <a:latin typeface="Roboto"/>
                  <a:ea typeface="Roboto"/>
                  <a:cs typeface="Roboto"/>
                  <a:sym typeface="Roboto"/>
                </a:rPr>
                <a:t>23 november</a:t>
              </a:r>
              <a:endParaRPr sz="1000">
                <a:solidFill>
                  <a:srgbClr val="5E5E5E"/>
                </a:solidFill>
                <a:latin typeface="Roboto"/>
                <a:ea typeface="Roboto"/>
                <a:cs typeface="Roboto"/>
                <a:sym typeface="Roboto"/>
              </a:endParaRPr>
            </a:p>
          </p:txBody>
        </p:sp>
      </p:grpSp>
      <p:grpSp>
        <p:nvGrpSpPr>
          <p:cNvPr id="599" name="Google Shape;599;p87"/>
          <p:cNvGrpSpPr/>
          <p:nvPr/>
        </p:nvGrpSpPr>
        <p:grpSpPr>
          <a:xfrm>
            <a:off x="3244070" y="2295490"/>
            <a:ext cx="1474927" cy="1530492"/>
            <a:chOff x="3048000" y="2295575"/>
            <a:chExt cx="1524000" cy="2847956"/>
          </a:xfrm>
        </p:grpSpPr>
        <p:grpSp>
          <p:nvGrpSpPr>
            <p:cNvPr id="600" name="Google Shape;600;p87"/>
            <p:cNvGrpSpPr/>
            <p:nvPr/>
          </p:nvGrpSpPr>
          <p:grpSpPr>
            <a:xfrm>
              <a:off x="3048000" y="2295578"/>
              <a:ext cx="1524000" cy="2847953"/>
              <a:chOff x="0" y="2295575"/>
              <a:chExt cx="1524000" cy="2837455"/>
            </a:xfrm>
          </p:grpSpPr>
          <p:sp>
            <p:nvSpPr>
              <p:cNvPr id="601" name="Google Shape;601;p87"/>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7"/>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3" name="Google Shape;603;p87"/>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04" name="Google Shape;604;p87"/>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Thematische werkgroep 2</a:t>
              </a:r>
              <a:endParaRPr sz="1100" b="1">
                <a:solidFill>
                  <a:srgbClr val="5E5E5E"/>
                </a:solidFill>
                <a:latin typeface="Roboto"/>
                <a:ea typeface="Roboto"/>
                <a:cs typeface="Roboto"/>
                <a:sym typeface="Roboto"/>
              </a:endParaRPr>
            </a:p>
          </p:txBody>
        </p:sp>
        <p:sp>
          <p:nvSpPr>
            <p:cNvPr id="605" name="Google Shape;605;p87"/>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5E5E5E"/>
                  </a:solidFill>
                  <a:latin typeface="Roboto"/>
                  <a:ea typeface="Roboto"/>
                  <a:cs typeface="Roboto"/>
                  <a:sym typeface="Roboto"/>
                </a:rPr>
                <a:t>26 oktober</a:t>
              </a:r>
              <a:endParaRPr sz="1000">
                <a:solidFill>
                  <a:srgbClr val="5E5E5E"/>
                </a:solidFill>
                <a:latin typeface="Roboto"/>
                <a:ea typeface="Roboto"/>
                <a:cs typeface="Roboto"/>
                <a:sym typeface="Roboto"/>
              </a:endParaRPr>
            </a:p>
          </p:txBody>
        </p:sp>
      </p:grpSp>
      <p:grpSp>
        <p:nvGrpSpPr>
          <p:cNvPr id="606" name="Google Shape;606;p87"/>
          <p:cNvGrpSpPr/>
          <p:nvPr/>
        </p:nvGrpSpPr>
        <p:grpSpPr>
          <a:xfrm>
            <a:off x="1769091" y="2295493"/>
            <a:ext cx="1474877" cy="1530488"/>
            <a:chOff x="1515975" y="2295580"/>
            <a:chExt cx="1525524" cy="2847950"/>
          </a:xfrm>
        </p:grpSpPr>
        <p:sp>
          <p:nvSpPr>
            <p:cNvPr id="607" name="Google Shape;607;p87"/>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7"/>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7"/>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Introductie en Thematische werkgroep 1</a:t>
              </a:r>
              <a:endParaRPr sz="1100" b="1">
                <a:solidFill>
                  <a:srgbClr val="FFFFFF"/>
                </a:solidFill>
                <a:latin typeface="Roboto"/>
                <a:ea typeface="Roboto"/>
                <a:cs typeface="Roboto"/>
                <a:sym typeface="Roboto"/>
              </a:endParaRPr>
            </a:p>
          </p:txBody>
        </p:sp>
        <p:sp>
          <p:nvSpPr>
            <p:cNvPr id="610" name="Google Shape;610;p87"/>
            <p:cNvSpPr txBox="1"/>
            <p:nvPr/>
          </p:nvSpPr>
          <p:spPr>
            <a:xfrm>
              <a:off x="1692701" y="2299314"/>
              <a:ext cx="1116600" cy="2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30 september</a:t>
              </a:r>
              <a:endParaRPr sz="1000">
                <a:solidFill>
                  <a:srgbClr val="1B786E"/>
                </a:solidFill>
                <a:latin typeface="Roboto"/>
                <a:ea typeface="Roboto"/>
                <a:cs typeface="Roboto"/>
                <a:sym typeface="Roboto"/>
              </a:endParaRPr>
            </a:p>
          </p:txBody>
        </p:sp>
        <p:cxnSp>
          <p:nvCxnSpPr>
            <p:cNvPr id="611" name="Google Shape;611;p87"/>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grpSp>
        <p:nvGrpSpPr>
          <p:cNvPr id="612" name="Google Shape;612;p87"/>
          <p:cNvGrpSpPr/>
          <p:nvPr/>
        </p:nvGrpSpPr>
        <p:grpSpPr>
          <a:xfrm>
            <a:off x="303400" y="2295493"/>
            <a:ext cx="1474877" cy="1530488"/>
            <a:chOff x="1515975" y="2295580"/>
            <a:chExt cx="1525524" cy="2847950"/>
          </a:xfrm>
        </p:grpSpPr>
        <p:sp>
          <p:nvSpPr>
            <p:cNvPr id="613" name="Google Shape;613;p87"/>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7"/>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7"/>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Business werkgroep</a:t>
              </a:r>
              <a:endParaRPr sz="1100" b="1">
                <a:solidFill>
                  <a:srgbClr val="FFFFFF"/>
                </a:solidFill>
                <a:latin typeface="Roboto"/>
                <a:ea typeface="Roboto"/>
                <a:cs typeface="Roboto"/>
                <a:sym typeface="Roboto"/>
              </a:endParaRPr>
            </a:p>
          </p:txBody>
        </p:sp>
        <p:sp>
          <p:nvSpPr>
            <p:cNvPr id="616" name="Google Shape;616;p87"/>
            <p:cNvSpPr txBox="1"/>
            <p:nvPr/>
          </p:nvSpPr>
          <p:spPr>
            <a:xfrm>
              <a:off x="1692689" y="2299314"/>
              <a:ext cx="11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617" name="Google Shape;617;p87"/>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8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OSLO</a:t>
            </a:r>
            <a:endParaRPr/>
          </a:p>
          <a:p>
            <a:pPr marL="0" lvl="0" indent="0" algn="r" rtl="0">
              <a:lnSpc>
                <a:spcPct val="102702"/>
              </a:lnSpc>
              <a:spcBef>
                <a:spcPts val="0"/>
              </a:spcBef>
              <a:spcAft>
                <a:spcPts val="0"/>
              </a:spcAft>
              <a:buSzPts val="3700"/>
              <a:buNone/>
            </a:pPr>
            <a:endParaRPr/>
          </a:p>
        </p:txBody>
      </p:sp>
      <p:sp>
        <p:nvSpPr>
          <p:cNvPr id="623" name="Google Shape;623;p8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4" name="Google Shape;624;p8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89" descr="Afbeelding met buiten, object, gebouw, water&#10;&#10;Beschrijving is gegenereerd met zeer hoge betrouwbaarheid"/>
          <p:cNvPicPr preferRelativeResize="0"/>
          <p:nvPr/>
        </p:nvPicPr>
        <p:blipFill rotWithShape="1">
          <a:blip r:embed="rId3">
            <a:alphaModFix/>
          </a:blip>
          <a:srcRect l="2445" t="49" r="11451"/>
          <a:stretch/>
        </p:blipFill>
        <p:spPr>
          <a:xfrm>
            <a:off x="-1565" y="-583"/>
            <a:ext cx="9146705" cy="51469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0"/>
          <p:cNvSpPr txBox="1">
            <a:spLocks noGrp="1"/>
          </p:cNvSpPr>
          <p:nvPr>
            <p:ph type="ctrTitle"/>
          </p:nvPr>
        </p:nvSpPr>
        <p:spPr>
          <a:xfrm>
            <a:off x="1051411" y="862836"/>
            <a:ext cx="7041300" cy="1647000"/>
          </a:xfrm>
          <a:prstGeom prst="rect">
            <a:avLst/>
          </a:prstGeom>
          <a:noFill/>
          <a:ln>
            <a:noFill/>
          </a:ln>
        </p:spPr>
        <p:txBody>
          <a:bodyPr spcFirstLastPara="1" wrap="square" lIns="91425" tIns="91425" rIns="91425" bIns="91425" anchor="t" anchorCtr="0">
            <a:noAutofit/>
          </a:bodyPr>
          <a:lstStyle/>
          <a:p>
            <a:pPr marL="0" lvl="0" indent="0" algn="ctr" rtl="0">
              <a:lnSpc>
                <a:spcPct val="102702"/>
              </a:lnSpc>
              <a:spcBef>
                <a:spcPts val="0"/>
              </a:spcBef>
              <a:spcAft>
                <a:spcPts val="0"/>
              </a:spcAft>
              <a:buSzPts val="3700"/>
              <a:buNone/>
            </a:pPr>
            <a:r>
              <a:rPr lang="en" sz="5400" b="1">
                <a:solidFill>
                  <a:schemeClr val="dk1"/>
                </a:solidFill>
                <a:latin typeface="Arial"/>
                <a:ea typeface="Arial"/>
                <a:cs typeface="Arial"/>
                <a:sym typeface="Arial"/>
              </a:rPr>
              <a:t>O</a:t>
            </a:r>
            <a:r>
              <a:rPr lang="en" sz="5400">
                <a:solidFill>
                  <a:schemeClr val="dk1"/>
                </a:solidFill>
                <a:latin typeface="Arial"/>
                <a:ea typeface="Arial"/>
                <a:cs typeface="Arial"/>
                <a:sym typeface="Arial"/>
              </a:rPr>
              <a:t>pen </a:t>
            </a:r>
            <a:r>
              <a:rPr lang="en" sz="5400" b="1">
                <a:solidFill>
                  <a:schemeClr val="dk1"/>
                </a:solidFill>
                <a:latin typeface="Arial"/>
                <a:ea typeface="Arial"/>
                <a:cs typeface="Arial"/>
                <a:sym typeface="Arial"/>
              </a:rPr>
              <a:t>S</a:t>
            </a:r>
            <a:r>
              <a:rPr lang="en" sz="5400">
                <a:solidFill>
                  <a:schemeClr val="dk1"/>
                </a:solidFill>
                <a:latin typeface="Arial"/>
                <a:ea typeface="Arial"/>
                <a:cs typeface="Arial"/>
                <a:sym typeface="Arial"/>
              </a:rPr>
              <a:t>tandaarden</a:t>
            </a:r>
            <a:br>
              <a:rPr lang="en" sz="5400">
                <a:solidFill>
                  <a:schemeClr val="dk1"/>
                </a:solidFill>
                <a:latin typeface="Arial"/>
                <a:ea typeface="Arial"/>
                <a:cs typeface="Arial"/>
                <a:sym typeface="Arial"/>
              </a:rPr>
            </a:br>
            <a:r>
              <a:rPr lang="en" sz="5400">
                <a:solidFill>
                  <a:schemeClr val="dk1"/>
                </a:solidFill>
                <a:latin typeface="Arial"/>
                <a:ea typeface="Arial"/>
                <a:cs typeface="Arial"/>
                <a:sym typeface="Arial"/>
              </a:rPr>
              <a:t>voor</a:t>
            </a:r>
            <a:br>
              <a:rPr lang="en" sz="5400">
                <a:solidFill>
                  <a:schemeClr val="dk1"/>
                </a:solidFill>
                <a:latin typeface="Arial"/>
                <a:ea typeface="Arial"/>
                <a:cs typeface="Arial"/>
                <a:sym typeface="Arial"/>
              </a:rPr>
            </a:br>
            <a:r>
              <a:rPr lang="en" sz="5400" b="1">
                <a:solidFill>
                  <a:schemeClr val="dk1"/>
                </a:solidFill>
                <a:latin typeface="Arial"/>
                <a:ea typeface="Arial"/>
                <a:cs typeface="Arial"/>
                <a:sym typeface="Arial"/>
              </a:rPr>
              <a:t>L</a:t>
            </a:r>
            <a:r>
              <a:rPr lang="en" sz="5400">
                <a:solidFill>
                  <a:schemeClr val="dk1"/>
                </a:solidFill>
                <a:latin typeface="Arial"/>
                <a:ea typeface="Arial"/>
                <a:cs typeface="Arial"/>
                <a:sym typeface="Arial"/>
              </a:rPr>
              <a:t>inkende </a:t>
            </a:r>
            <a:r>
              <a:rPr lang="en" sz="5400" b="1">
                <a:solidFill>
                  <a:schemeClr val="dk1"/>
                </a:solidFill>
              </a:rPr>
              <a:t>O</a:t>
            </a:r>
            <a:r>
              <a:rPr lang="en" sz="5400">
                <a:solidFill>
                  <a:schemeClr val="dk1"/>
                </a:solidFill>
                <a:latin typeface="Arial"/>
                <a:ea typeface="Arial"/>
                <a:cs typeface="Arial"/>
                <a:sym typeface="Arial"/>
              </a:rPr>
              <a:t>rganisaties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1"/>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40" name="Google Shape;640;p91"/>
          <p:cNvPicPr preferRelativeResize="0"/>
          <p:nvPr/>
        </p:nvPicPr>
        <p:blipFill rotWithShape="1">
          <a:blip r:embed="rId3">
            <a:alphaModFix/>
          </a:blip>
          <a:srcRect/>
          <a:stretch/>
        </p:blipFill>
        <p:spPr>
          <a:xfrm>
            <a:off x="4413533" y="897178"/>
            <a:ext cx="4135480" cy="3206607"/>
          </a:xfrm>
          <a:prstGeom prst="rect">
            <a:avLst/>
          </a:prstGeom>
          <a:solidFill>
            <a:srgbClr val="EEEEEE"/>
          </a:solidFill>
          <a:ln w="114300" cap="sq" cmpd="sng">
            <a:solidFill>
              <a:srgbClr val="D8D8D8"/>
            </a:solidFill>
            <a:prstDash val="solid"/>
            <a:miter lim="8000"/>
            <a:headEnd type="none" w="sm" len="sm"/>
            <a:tailEnd type="none" w="sm" len="sm"/>
          </a:ln>
        </p:spPr>
      </p:pic>
      <p:sp>
        <p:nvSpPr>
          <p:cNvPr id="641" name="Google Shape;641;p91"/>
          <p:cNvSpPr/>
          <p:nvPr/>
        </p:nvSpPr>
        <p:spPr>
          <a:xfrm>
            <a:off x="923483" y="384263"/>
            <a:ext cx="3078300" cy="4187100"/>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642" name="Google Shape;642;p91"/>
          <p:cNvGrpSpPr/>
          <p:nvPr/>
        </p:nvGrpSpPr>
        <p:grpSpPr>
          <a:xfrm>
            <a:off x="1109938" y="613865"/>
            <a:ext cx="2734746" cy="3782800"/>
            <a:chOff x="-29" y="0"/>
            <a:chExt cx="3007529" cy="4520554"/>
          </a:xfrm>
        </p:grpSpPr>
        <p:sp>
          <p:nvSpPr>
            <p:cNvPr id="643" name="Google Shape;643;p91"/>
            <p:cNvSpPr/>
            <p:nvPr/>
          </p:nvSpPr>
          <p:spPr>
            <a:xfrm>
              <a:off x="0" y="3883354"/>
              <a:ext cx="3007500" cy="637200"/>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4" name="Google Shape;644;p91"/>
            <p:cNvSpPr txBox="1"/>
            <p:nvPr/>
          </p:nvSpPr>
          <p:spPr>
            <a:xfrm>
              <a:off x="0" y="3883354"/>
              <a:ext cx="3007500" cy="637200"/>
            </a:xfrm>
            <a:prstGeom prst="rect">
              <a:avLst/>
            </a:prstGeom>
            <a:noFill/>
            <a:ln>
              <a:noFill/>
            </a:ln>
          </p:spPr>
          <p:txBody>
            <a:bodyPr spcFirstLastPara="1" wrap="square" lIns="63975" tIns="63975" rIns="63975" bIns="63975" anchor="ctr" anchorCtr="0">
              <a:noAutofit/>
            </a:bodyPr>
            <a:lstStyle/>
            <a:p>
              <a:pPr marL="0" marR="0" lvl="0" indent="0" algn="ctr" rtl="0">
                <a:lnSpc>
                  <a:spcPct val="90000"/>
                </a:lnSpc>
                <a:spcBef>
                  <a:spcPts val="0"/>
                </a:spcBef>
                <a:spcAft>
                  <a:spcPts val="0"/>
                </a:spcAft>
                <a:buNone/>
              </a:pPr>
              <a:r>
                <a:rPr lang="en" sz="1200" b="0" i="0" u="none" strike="noStrike" cap="none">
                  <a:solidFill>
                    <a:schemeClr val="dk1"/>
                  </a:solidFill>
                  <a:latin typeface="Arial"/>
                  <a:ea typeface="Arial"/>
                  <a:cs typeface="Arial"/>
                  <a:sym typeface="Arial"/>
                </a:rPr>
                <a:t>Impact op kwaliteit en</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efficiëntie dienstverlening</a:t>
              </a:r>
              <a:endParaRPr/>
            </a:p>
          </p:txBody>
        </p:sp>
        <p:sp>
          <p:nvSpPr>
            <p:cNvPr id="645" name="Google Shape;645;p91"/>
            <p:cNvSpPr/>
            <p:nvPr/>
          </p:nvSpPr>
          <p:spPr>
            <a:xfrm rot="10800000">
              <a:off x="-29" y="2913110"/>
              <a:ext cx="3007500" cy="979800"/>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6" name="Google Shape;646;p91"/>
            <p:cNvSpPr txBox="1"/>
            <p:nvPr/>
          </p:nvSpPr>
          <p:spPr>
            <a:xfrm>
              <a:off x="0" y="2913056"/>
              <a:ext cx="3007500" cy="636600"/>
            </a:xfrm>
            <a:prstGeom prst="rect">
              <a:avLst/>
            </a:prstGeom>
            <a:noFill/>
            <a:ln>
              <a:noFill/>
            </a:ln>
          </p:spPr>
          <p:txBody>
            <a:bodyPr spcFirstLastPara="1" wrap="square" lIns="63975" tIns="63975" rIns="63975" bIns="63975" anchor="ctr" anchorCtr="0">
              <a:noAutofit/>
            </a:bodyPr>
            <a:lstStyle/>
            <a:p>
              <a:pPr marL="0" marR="0" lvl="0" indent="0" algn="ctr" rtl="0">
                <a:lnSpc>
                  <a:spcPct val="90000"/>
                </a:lnSpc>
                <a:spcBef>
                  <a:spcPts val="0"/>
                </a:spcBef>
                <a:spcAft>
                  <a:spcPts val="0"/>
                </a:spcAft>
                <a:buNone/>
              </a:pPr>
              <a:r>
                <a:rPr lang="en" sz="1200" b="0" i="0" u="none" strike="noStrike" cap="none">
                  <a:solidFill>
                    <a:schemeClr val="dk1"/>
                  </a:solidFill>
                  <a:latin typeface="Arial"/>
                  <a:ea typeface="Arial"/>
                  <a:cs typeface="Arial"/>
                  <a:sym typeface="Arial"/>
                </a:rPr>
                <a:t>Meervoudige kosten om </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informatie te koppelen</a:t>
              </a:r>
              <a:endParaRPr/>
            </a:p>
          </p:txBody>
        </p:sp>
        <p:sp>
          <p:nvSpPr>
            <p:cNvPr id="647" name="Google Shape;647;p91"/>
            <p:cNvSpPr/>
            <p:nvPr/>
          </p:nvSpPr>
          <p:spPr>
            <a:xfrm rot="10800000">
              <a:off x="-29" y="1942812"/>
              <a:ext cx="3007500" cy="979800"/>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48" name="Google Shape;648;p91"/>
            <p:cNvSpPr txBox="1"/>
            <p:nvPr/>
          </p:nvSpPr>
          <p:spPr>
            <a:xfrm>
              <a:off x="0" y="1942758"/>
              <a:ext cx="3007500" cy="636600"/>
            </a:xfrm>
            <a:prstGeom prst="rect">
              <a:avLst/>
            </a:prstGeom>
            <a:noFill/>
            <a:ln>
              <a:noFill/>
            </a:ln>
          </p:spPr>
          <p:txBody>
            <a:bodyPr spcFirstLastPara="1" wrap="square" lIns="63975" tIns="63975" rIns="63975" bIns="63975" anchor="ctr" anchorCtr="0">
              <a:noAutofit/>
            </a:bodyPr>
            <a:lstStyle/>
            <a:p>
              <a:pPr marL="0" marR="0" lvl="0" indent="0" algn="ctr" rtl="0">
                <a:lnSpc>
                  <a:spcPct val="90000"/>
                </a:lnSpc>
                <a:spcBef>
                  <a:spcPts val="0"/>
                </a:spcBef>
                <a:spcAft>
                  <a:spcPts val="0"/>
                </a:spcAft>
                <a:buNone/>
              </a:pPr>
              <a:r>
                <a:rPr lang="en" sz="1200" b="0" i="0" u="none" strike="noStrike" cap="none">
                  <a:solidFill>
                    <a:schemeClr val="dk1"/>
                  </a:solidFill>
                  <a:latin typeface="Arial"/>
                  <a:ea typeface="Arial"/>
                  <a:cs typeface="Arial"/>
                  <a:sym typeface="Arial"/>
                </a:rPr>
                <a:t>Authentieke bronnen</a:t>
              </a:r>
              <a:br>
                <a:rPr lang="en" sz="1200" b="0" i="0" u="none" strike="noStrike" cap="none">
                  <a:solidFill>
                    <a:schemeClr val="dk1"/>
                  </a:solidFill>
                  <a:latin typeface="Arial"/>
                  <a:ea typeface="Arial"/>
                  <a:cs typeface="Arial"/>
                  <a:sym typeface="Arial"/>
                </a:rPr>
              </a:br>
              <a:r>
                <a:rPr lang="en" sz="1200" b="0" i="0" u="none" strike="noStrike" cap="none">
                  <a:solidFill>
                    <a:schemeClr val="dk1"/>
                  </a:solidFill>
                  <a:latin typeface="Arial"/>
                  <a:ea typeface="Arial"/>
                  <a:cs typeface="Arial"/>
                  <a:sym typeface="Arial"/>
                </a:rPr>
                <a:t>bestaan als silo’s</a:t>
              </a:r>
              <a:endParaRPr/>
            </a:p>
          </p:txBody>
        </p:sp>
        <p:sp>
          <p:nvSpPr>
            <p:cNvPr id="649" name="Google Shape;649;p91"/>
            <p:cNvSpPr/>
            <p:nvPr/>
          </p:nvSpPr>
          <p:spPr>
            <a:xfrm rot="10800000">
              <a:off x="-29" y="972514"/>
              <a:ext cx="3007500" cy="979800"/>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0" name="Google Shape;650;p91"/>
            <p:cNvSpPr txBox="1"/>
            <p:nvPr/>
          </p:nvSpPr>
          <p:spPr>
            <a:xfrm>
              <a:off x="0" y="972460"/>
              <a:ext cx="3007500" cy="636600"/>
            </a:xfrm>
            <a:prstGeom prst="rect">
              <a:avLst/>
            </a:prstGeom>
            <a:noFill/>
            <a:ln>
              <a:noFill/>
            </a:ln>
          </p:spPr>
          <p:txBody>
            <a:bodyPr spcFirstLastPara="1" wrap="square" lIns="63975" tIns="63975" rIns="63975" bIns="63975" anchor="ctr" anchorCtr="0">
              <a:noAutofit/>
            </a:bodyPr>
            <a:lstStyle/>
            <a:p>
              <a:pPr marL="0" marR="0" lvl="0" indent="0" algn="ctr" rtl="0">
                <a:lnSpc>
                  <a:spcPct val="90000"/>
                </a:lnSpc>
                <a:spcBef>
                  <a:spcPts val="0"/>
                </a:spcBef>
                <a:spcAft>
                  <a:spcPts val="0"/>
                </a:spcAft>
                <a:buNone/>
              </a:pPr>
              <a:r>
                <a:rPr lang="en" sz="1200" b="0" i="0" u="none" strike="noStrike" cap="none">
                  <a:solidFill>
                    <a:schemeClr val="dk1"/>
                  </a:solidFill>
                  <a:latin typeface="Arial"/>
                  <a:ea typeface="Arial"/>
                  <a:cs typeface="Arial"/>
                  <a:sym typeface="Arial"/>
                </a:rPr>
                <a:t>Informatie wordt gestructureerd/ gemodelleerd vanuit één perspectief</a:t>
              </a:r>
              <a:endParaRPr/>
            </a:p>
          </p:txBody>
        </p:sp>
        <p:sp>
          <p:nvSpPr>
            <p:cNvPr id="651" name="Google Shape;651;p91"/>
            <p:cNvSpPr/>
            <p:nvPr/>
          </p:nvSpPr>
          <p:spPr>
            <a:xfrm rot="10800000">
              <a:off x="-29" y="54"/>
              <a:ext cx="3007500" cy="979800"/>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2" name="Google Shape;652;p91"/>
            <p:cNvSpPr txBox="1"/>
            <p:nvPr/>
          </p:nvSpPr>
          <p:spPr>
            <a:xfrm>
              <a:off x="0" y="0"/>
              <a:ext cx="3007500" cy="636600"/>
            </a:xfrm>
            <a:prstGeom prst="rect">
              <a:avLst/>
            </a:prstGeom>
            <a:noFill/>
            <a:ln>
              <a:noFill/>
            </a:ln>
          </p:spPr>
          <p:txBody>
            <a:bodyPr spcFirstLastPara="1" wrap="square" lIns="63975" tIns="63975" rIns="63975" bIns="63975" anchor="ctr" anchorCtr="0">
              <a:noAutofit/>
            </a:bodyPr>
            <a:lstStyle/>
            <a:p>
              <a:pPr marL="0" marR="0" lvl="0" indent="0" algn="ctr" rtl="0">
                <a:lnSpc>
                  <a:spcPct val="90000"/>
                </a:lnSpc>
                <a:spcBef>
                  <a:spcPts val="0"/>
                </a:spcBef>
                <a:spcAft>
                  <a:spcPts val="0"/>
                </a:spcAft>
                <a:buNone/>
              </a:pPr>
              <a:r>
                <a:rPr lang="en" sz="1200" b="0" i="0" u="none" strike="noStrike" cap="none">
                  <a:solidFill>
                    <a:schemeClr val="dk1"/>
                  </a:solidFill>
                  <a:latin typeface="Arial"/>
                  <a:ea typeface="Arial"/>
                  <a:cs typeface="Arial"/>
                  <a:sym typeface="Arial"/>
                </a:rPr>
                <a:t>Applicaties kijken naar de reële wereld vanuit verschillende perspectieven</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92"/>
          <p:cNvPicPr preferRelativeResize="0"/>
          <p:nvPr/>
        </p:nvPicPr>
        <p:blipFill rotWithShape="1">
          <a:blip r:embed="rId3">
            <a:alphaModFix/>
          </a:blip>
          <a:srcRect l="8011" t="7132" r="8011"/>
          <a:stretch/>
        </p:blipFill>
        <p:spPr>
          <a:xfrm>
            <a:off x="321370" y="-4697"/>
            <a:ext cx="8822630" cy="5148198"/>
          </a:xfrm>
          <a:prstGeom prst="rect">
            <a:avLst/>
          </a:prstGeom>
          <a:noFill/>
          <a:ln>
            <a:noFill/>
          </a:ln>
        </p:spPr>
      </p:pic>
      <p:sp>
        <p:nvSpPr>
          <p:cNvPr id="659" name="Google Shape;659;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000000"/>
              </a:buClr>
              <a:buSzPts val="900"/>
              <a:buFont typeface="Arial"/>
              <a:buNone/>
            </a:pPr>
            <a:fld id="{00000000-1234-1234-1234-123412341234}" type="slidenum">
              <a:rPr lang="en"/>
              <a:t>19</a:t>
            </a:fld>
            <a:endParaRPr/>
          </a:p>
        </p:txBody>
      </p:sp>
      <p:sp>
        <p:nvSpPr>
          <p:cNvPr id="660" name="Google Shape;660;p92"/>
          <p:cNvSpPr/>
          <p:nvPr/>
        </p:nvSpPr>
        <p:spPr>
          <a:xfrm>
            <a:off x="321370" y="0"/>
            <a:ext cx="8822700" cy="5143500"/>
          </a:xfrm>
          <a:prstGeom prst="rect">
            <a:avLst/>
          </a:prstGeom>
          <a:solidFill>
            <a:schemeClr val="dk1">
              <a:alpha val="3294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700" b="0" i="0" u="none" strike="noStrike" cap="none">
                <a:solidFill>
                  <a:schemeClr val="lt1"/>
                </a:solidFill>
                <a:latin typeface="Arial"/>
                <a:ea typeface="Arial"/>
                <a:cs typeface="Arial"/>
                <a:sym typeface="Arial"/>
              </a:rPr>
              <a:t>Interoperabiliteit is de mogelijkheid van verschillende autonome organisaties of systemen om met elkaar te communiceren en samen te werken.</a:t>
            </a:r>
            <a:endParaRPr/>
          </a:p>
        </p:txBody>
      </p:sp>
      <p:sp>
        <p:nvSpPr>
          <p:cNvPr id="661" name="Google Shape;661;p9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75"/>
          <p:cNvSpPr/>
          <p:nvPr/>
        </p:nvSpPr>
        <p:spPr>
          <a:xfrm>
            <a:off x="3808500" y="2941347"/>
            <a:ext cx="457151" cy="457157"/>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8" name="Google Shape;398;p75"/>
          <p:cNvSpPr/>
          <p:nvPr/>
        </p:nvSpPr>
        <p:spPr>
          <a:xfrm>
            <a:off x="3909366" y="3089760"/>
            <a:ext cx="116050" cy="115914"/>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9" name="Google Shape;399;p75"/>
          <p:cNvSpPr/>
          <p:nvPr/>
        </p:nvSpPr>
        <p:spPr>
          <a:xfrm>
            <a:off x="4021077" y="3043178"/>
            <a:ext cx="86766" cy="8612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0" name="Google Shape;400;p75"/>
          <p:cNvSpPr/>
          <p:nvPr/>
        </p:nvSpPr>
        <p:spPr>
          <a:xfrm>
            <a:off x="2037100" y="19928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5"/>
          <p:cNvSpPr/>
          <p:nvPr/>
        </p:nvSpPr>
        <p:spPr>
          <a:xfrm>
            <a:off x="2150975" y="19928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2" name="Google Shape;402;p75"/>
          <p:cNvPicPr preferRelativeResize="0"/>
          <p:nvPr/>
        </p:nvPicPr>
        <p:blipFill>
          <a:blip r:embed="rId3">
            <a:alphaModFix/>
          </a:blip>
          <a:stretch>
            <a:fillRect/>
          </a:stretch>
        </p:blipFill>
        <p:spPr>
          <a:xfrm>
            <a:off x="2398063" y="2353798"/>
            <a:ext cx="846775" cy="846775"/>
          </a:xfrm>
          <a:prstGeom prst="rect">
            <a:avLst/>
          </a:prstGeom>
          <a:noFill/>
          <a:ln>
            <a:noFill/>
          </a:ln>
        </p:spPr>
      </p:pic>
      <p:sp>
        <p:nvSpPr>
          <p:cNvPr id="403" name="Google Shape;403;p7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Doel van vandaag</a:t>
            </a:r>
            <a:endParaRPr sz="3200" b="1" i="0" u="none" strike="noStrike" cap="none">
              <a:solidFill>
                <a:srgbClr val="000000"/>
              </a:solidFill>
              <a:latin typeface="Arial"/>
              <a:ea typeface="Arial"/>
              <a:cs typeface="Arial"/>
              <a:sym typeface="Arial"/>
            </a:endParaRPr>
          </a:p>
        </p:txBody>
      </p:sp>
      <p:sp>
        <p:nvSpPr>
          <p:cNvPr id="404" name="Google Shape;404;p75"/>
          <p:cNvSpPr/>
          <p:nvPr/>
        </p:nvSpPr>
        <p:spPr>
          <a:xfrm>
            <a:off x="4399325" y="1707325"/>
            <a:ext cx="35589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a:solidFill>
                  <a:schemeClr val="dk1"/>
                </a:solidFill>
              </a:rPr>
              <a:t>Context, missie en doelstellingen</a:t>
            </a:r>
            <a:endParaRPr sz="1100"/>
          </a:p>
        </p:txBody>
      </p:sp>
      <p:sp>
        <p:nvSpPr>
          <p:cNvPr id="405" name="Google Shape;405;p75"/>
          <p:cNvSpPr/>
          <p:nvPr/>
        </p:nvSpPr>
        <p:spPr>
          <a:xfrm>
            <a:off x="4399325" y="2349100"/>
            <a:ext cx="39942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a:solidFill>
                  <a:schemeClr val="dk1"/>
                </a:solidFill>
              </a:rPr>
              <a:t>Voorstelling verzamelde use cases</a:t>
            </a:r>
            <a:endParaRPr sz="1100"/>
          </a:p>
        </p:txBody>
      </p:sp>
      <p:sp>
        <p:nvSpPr>
          <p:cNvPr id="406" name="Google Shape;406;p75"/>
          <p:cNvSpPr/>
          <p:nvPr/>
        </p:nvSpPr>
        <p:spPr>
          <a:xfrm>
            <a:off x="3808475" y="3606050"/>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sp>
        <p:nvSpPr>
          <p:cNvPr id="407" name="Google Shape;407;p75"/>
          <p:cNvSpPr/>
          <p:nvPr/>
        </p:nvSpPr>
        <p:spPr>
          <a:xfrm>
            <a:off x="4399325" y="3033875"/>
            <a:ext cx="435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a:solidFill>
                  <a:schemeClr val="dk1"/>
                </a:solidFill>
              </a:rPr>
              <a:t>Voorstelling &amp; brainstorm sneuvelmodel</a:t>
            </a:r>
            <a:endParaRPr sz="1100"/>
          </a:p>
        </p:txBody>
      </p:sp>
      <p:sp>
        <p:nvSpPr>
          <p:cNvPr id="408" name="Google Shape;408;p75"/>
          <p:cNvSpPr/>
          <p:nvPr/>
        </p:nvSpPr>
        <p:spPr>
          <a:xfrm>
            <a:off x="3808475" y="1617705"/>
            <a:ext cx="457199" cy="451340"/>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9" name="Google Shape;409;p75"/>
          <p:cNvSpPr/>
          <p:nvPr/>
        </p:nvSpPr>
        <p:spPr>
          <a:xfrm>
            <a:off x="3884673" y="1664597"/>
            <a:ext cx="181710" cy="316523"/>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0" name="Google Shape;410;p75"/>
          <p:cNvSpPr/>
          <p:nvPr/>
        </p:nvSpPr>
        <p:spPr>
          <a:xfrm>
            <a:off x="4001904" y="1705630"/>
            <a:ext cx="181710" cy="316521"/>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1" name="Google Shape;411;p75"/>
          <p:cNvSpPr/>
          <p:nvPr/>
        </p:nvSpPr>
        <p:spPr>
          <a:xfrm>
            <a:off x="3808475" y="227659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412" name="Google Shape;412;p75"/>
          <p:cNvSpPr/>
          <p:nvPr/>
        </p:nvSpPr>
        <p:spPr>
          <a:xfrm>
            <a:off x="4399325" y="3718650"/>
            <a:ext cx="34380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a:solidFill>
                  <a:schemeClr val="dk1"/>
                </a:solidFill>
              </a:rPr>
              <a:t>Overlopen van de bestaande standaarden</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93" descr="Afbeelding met schermafbeelding&#10;&#10;Beschrijving is gegenereerd met zeer hoge betrouwbaarheid"/>
          <p:cNvPicPr preferRelativeResize="0"/>
          <p:nvPr/>
        </p:nvPicPr>
        <p:blipFill rotWithShape="1">
          <a:blip r:embed="rId3">
            <a:alphaModFix/>
          </a:blip>
          <a:srcRect/>
          <a:stretch/>
        </p:blipFill>
        <p:spPr>
          <a:xfrm>
            <a:off x="2503641" y="1004421"/>
            <a:ext cx="4144549" cy="926948"/>
          </a:xfrm>
          <a:prstGeom prst="rect">
            <a:avLst/>
          </a:prstGeom>
          <a:noFill/>
          <a:ln>
            <a:noFill/>
          </a:ln>
        </p:spPr>
      </p:pic>
      <p:pic>
        <p:nvPicPr>
          <p:cNvPr id="667" name="Google Shape;667;p93" descr="Afbeelding met schermafbeelding&#10;&#10;Beschrijving is gegenereerd met zeer hoge betrouwbaarheid"/>
          <p:cNvPicPr preferRelativeResize="0"/>
          <p:nvPr/>
        </p:nvPicPr>
        <p:blipFill rotWithShape="1">
          <a:blip r:embed="rId3">
            <a:alphaModFix/>
          </a:blip>
          <a:srcRect/>
          <a:stretch/>
        </p:blipFill>
        <p:spPr>
          <a:xfrm>
            <a:off x="2503641" y="1936044"/>
            <a:ext cx="4144549" cy="926948"/>
          </a:xfrm>
          <a:prstGeom prst="rect">
            <a:avLst/>
          </a:prstGeom>
          <a:noFill/>
          <a:ln>
            <a:noFill/>
          </a:ln>
        </p:spPr>
      </p:pic>
      <p:pic>
        <p:nvPicPr>
          <p:cNvPr id="668" name="Google Shape;668;p93" descr="Afbeelding met geel, tekening&#10;&#10;Beschrijving is gegenereerd met zeer hoge betrouwbaarheid"/>
          <p:cNvPicPr preferRelativeResize="0"/>
          <p:nvPr/>
        </p:nvPicPr>
        <p:blipFill rotWithShape="1">
          <a:blip r:embed="rId4">
            <a:alphaModFix/>
          </a:blip>
          <a:srcRect/>
          <a:stretch/>
        </p:blipFill>
        <p:spPr>
          <a:xfrm>
            <a:off x="2503640" y="2868194"/>
            <a:ext cx="4144549" cy="925892"/>
          </a:xfrm>
          <a:prstGeom prst="rect">
            <a:avLst/>
          </a:prstGeom>
          <a:noFill/>
          <a:ln>
            <a:noFill/>
          </a:ln>
        </p:spPr>
      </p:pic>
      <p:pic>
        <p:nvPicPr>
          <p:cNvPr id="669" name="Google Shape;669;p93" descr="Afbeelding met geel, tekening&#10;&#10;Beschrijving is gegenereerd met zeer hoge betrouwbaarheid"/>
          <p:cNvPicPr preferRelativeResize="0"/>
          <p:nvPr/>
        </p:nvPicPr>
        <p:blipFill rotWithShape="1">
          <a:blip r:embed="rId4">
            <a:alphaModFix/>
          </a:blip>
          <a:srcRect/>
          <a:stretch/>
        </p:blipFill>
        <p:spPr>
          <a:xfrm>
            <a:off x="2503640" y="3799816"/>
            <a:ext cx="4144549" cy="925893"/>
          </a:xfrm>
          <a:prstGeom prst="rect">
            <a:avLst/>
          </a:prstGeom>
          <a:noFill/>
          <a:ln>
            <a:noFill/>
          </a:ln>
        </p:spPr>
      </p:pic>
      <p:sp>
        <p:nvSpPr>
          <p:cNvPr id="670" name="Google Shape;670;p93"/>
          <p:cNvSpPr/>
          <p:nvPr/>
        </p:nvSpPr>
        <p:spPr>
          <a:xfrm>
            <a:off x="2582318" y="1098766"/>
            <a:ext cx="3969300" cy="469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Legale interoperabiliteit</a:t>
            </a:r>
            <a:endParaRPr/>
          </a:p>
        </p:txBody>
      </p:sp>
      <p:sp>
        <p:nvSpPr>
          <p:cNvPr id="671" name="Google Shape;671;p93"/>
          <p:cNvSpPr/>
          <p:nvPr/>
        </p:nvSpPr>
        <p:spPr>
          <a:xfrm>
            <a:off x="2590146" y="2022560"/>
            <a:ext cx="3969300" cy="469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Organisationele interoperabiliteit</a:t>
            </a:r>
            <a:endParaRPr/>
          </a:p>
        </p:txBody>
      </p:sp>
      <p:sp>
        <p:nvSpPr>
          <p:cNvPr id="672" name="Google Shape;672;p93"/>
          <p:cNvSpPr/>
          <p:nvPr/>
        </p:nvSpPr>
        <p:spPr>
          <a:xfrm>
            <a:off x="2582316" y="2954182"/>
            <a:ext cx="3969300" cy="469800"/>
          </a:xfrm>
          <a:prstGeom prst="rect">
            <a:avLst/>
          </a:prstGeom>
          <a:solidFill>
            <a:srgbClr val="FCF45A"/>
          </a:solidFill>
          <a:ln w="25400" cap="flat" cmpd="sng">
            <a:solidFill>
              <a:srgbClr val="FCF4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Semantische interoperabiliteit</a:t>
            </a:r>
            <a:endParaRPr/>
          </a:p>
        </p:txBody>
      </p:sp>
      <p:sp>
        <p:nvSpPr>
          <p:cNvPr id="673" name="Google Shape;673;p93"/>
          <p:cNvSpPr/>
          <p:nvPr/>
        </p:nvSpPr>
        <p:spPr>
          <a:xfrm>
            <a:off x="2582317" y="3893635"/>
            <a:ext cx="3969300" cy="469800"/>
          </a:xfrm>
          <a:prstGeom prst="rect">
            <a:avLst/>
          </a:prstGeom>
          <a:solidFill>
            <a:srgbClr val="FCF45A"/>
          </a:solidFill>
          <a:ln w="25400" cap="flat" cmpd="sng">
            <a:solidFill>
              <a:srgbClr val="FCF4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1" i="0" u="none" strike="noStrike" cap="none">
                <a:solidFill>
                  <a:schemeClr val="dk1"/>
                </a:solidFill>
                <a:latin typeface="Arial"/>
                <a:ea typeface="Arial"/>
                <a:cs typeface="Arial"/>
                <a:sym typeface="Arial"/>
              </a:rPr>
              <a:t>Technische interoperabiliteit</a:t>
            </a:r>
            <a:endParaRPr/>
          </a:p>
        </p:txBody>
      </p:sp>
      <p:sp>
        <p:nvSpPr>
          <p:cNvPr id="674" name="Google Shape;674;p93"/>
          <p:cNvSpPr txBox="1"/>
          <p:nvPr/>
        </p:nvSpPr>
        <p:spPr>
          <a:xfrm>
            <a:off x="6680287" y="2769991"/>
            <a:ext cx="8643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9600" b="0" i="0" u="none" strike="noStrike" cap="none">
                <a:solidFill>
                  <a:schemeClr val="dk2"/>
                </a:solidFill>
                <a:latin typeface="Arial"/>
                <a:ea typeface="Arial"/>
                <a:cs typeface="Arial"/>
                <a:sym typeface="Arial"/>
              </a:rPr>
              <a:t>}</a:t>
            </a:r>
            <a:endParaRPr/>
          </a:p>
        </p:txBody>
      </p:sp>
      <p:sp>
        <p:nvSpPr>
          <p:cNvPr id="675" name="Google Shape;675;p93"/>
          <p:cNvSpPr txBox="1"/>
          <p:nvPr/>
        </p:nvSpPr>
        <p:spPr>
          <a:xfrm>
            <a:off x="7112827" y="3492022"/>
            <a:ext cx="11382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000" b="1" i="0" u="none" strike="noStrike" cap="none">
                <a:solidFill>
                  <a:schemeClr val="dk2"/>
                </a:solidFill>
                <a:latin typeface="Arial"/>
                <a:ea typeface="Arial"/>
                <a:cs typeface="Arial"/>
                <a:sym typeface="Arial"/>
              </a:rPr>
              <a:t>OSLO</a:t>
            </a:r>
            <a:endParaRPr sz="1400" b="0" i="0" u="none" strike="noStrike" cap="none">
              <a:solidFill>
                <a:schemeClr val="dk2"/>
              </a:solidFill>
              <a:latin typeface="Arial"/>
              <a:ea typeface="Arial"/>
              <a:cs typeface="Arial"/>
              <a:sym typeface="Arial"/>
            </a:endParaRPr>
          </a:p>
        </p:txBody>
      </p:sp>
      <p:sp>
        <p:nvSpPr>
          <p:cNvPr id="676" name="Google Shape;676;p9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Niveaus van interoperabiliteit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4"/>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682" name="Google Shape;682;p94"/>
          <p:cNvGrpSpPr/>
          <p:nvPr/>
        </p:nvGrpSpPr>
        <p:grpSpPr>
          <a:xfrm>
            <a:off x="1968126" y="911301"/>
            <a:ext cx="5322015" cy="3620575"/>
            <a:chOff x="1458459" y="999025"/>
            <a:chExt cx="6930610" cy="5357466"/>
          </a:xfrm>
        </p:grpSpPr>
        <p:grpSp>
          <p:nvGrpSpPr>
            <p:cNvPr id="683" name="Google Shape;683;p94"/>
            <p:cNvGrpSpPr/>
            <p:nvPr/>
          </p:nvGrpSpPr>
          <p:grpSpPr>
            <a:xfrm>
              <a:off x="1919797" y="1046475"/>
              <a:ext cx="5712549" cy="844800"/>
              <a:chOff x="1347216" y="1298723"/>
              <a:chExt cx="5712549" cy="844800"/>
            </a:xfrm>
          </p:grpSpPr>
          <p:sp>
            <p:nvSpPr>
              <p:cNvPr id="684" name="Google Shape;684;p94"/>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85" name="Google Shape;685;p94"/>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 sz="1800" b="1" i="0" u="none" strike="noStrike" cap="none">
                    <a:solidFill>
                      <a:srgbClr val="000000"/>
                    </a:solidFill>
                    <a:latin typeface="Arial"/>
                    <a:ea typeface="Arial"/>
                    <a:cs typeface="Arial"/>
                    <a:sym typeface="Arial"/>
                  </a:rPr>
                  <a:t>Semantische</a:t>
                </a:r>
                <a:r>
                  <a:rPr lang="en" sz="1800" b="0" i="0" u="none" strike="noStrike" cap="none">
                    <a:solidFill>
                      <a:srgbClr val="000000"/>
                    </a:solidFill>
                    <a:latin typeface="Arial"/>
                    <a:ea typeface="Arial"/>
                    <a:cs typeface="Arial"/>
                    <a:sym typeface="Arial"/>
                  </a:rPr>
                  <a:t> interoperabiliteit</a:t>
                </a:r>
                <a:endParaRPr/>
              </a:p>
            </p:txBody>
          </p:sp>
        </p:grpSp>
        <p:grpSp>
          <p:nvGrpSpPr>
            <p:cNvPr id="686" name="Google Shape;686;p94"/>
            <p:cNvGrpSpPr/>
            <p:nvPr/>
          </p:nvGrpSpPr>
          <p:grpSpPr>
            <a:xfrm>
              <a:off x="1458459" y="999025"/>
              <a:ext cx="922591" cy="922591"/>
              <a:chOff x="5386104" y="4046311"/>
              <a:chExt cx="1511700" cy="1511700"/>
            </a:xfrm>
          </p:grpSpPr>
          <p:sp>
            <p:nvSpPr>
              <p:cNvPr id="687" name="Google Shape;687;p94"/>
              <p:cNvSpPr/>
              <p:nvPr/>
            </p:nvSpPr>
            <p:spPr>
              <a:xfrm>
                <a:off x="5386104" y="4046311"/>
                <a:ext cx="1511700" cy="1511700"/>
              </a:xfrm>
              <a:prstGeom prst="ellipse">
                <a:avLst/>
              </a:prstGeom>
              <a:solidFill>
                <a:schemeClr val="lt1"/>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88" name="Google Shape;688;p94"/>
              <p:cNvPicPr preferRelativeResize="0"/>
              <p:nvPr/>
            </p:nvPicPr>
            <p:blipFill rotWithShape="1">
              <a:blip r:embed="rId3">
                <a:alphaModFix/>
              </a:blip>
              <a:srcRect/>
              <a:stretch/>
            </p:blipFill>
            <p:spPr>
              <a:xfrm>
                <a:off x="5666520" y="4326726"/>
                <a:ext cx="950976" cy="950976"/>
              </a:xfrm>
              <a:prstGeom prst="rect">
                <a:avLst/>
              </a:prstGeom>
              <a:noFill/>
              <a:ln>
                <a:noFill/>
              </a:ln>
            </p:spPr>
          </p:pic>
        </p:grpSp>
        <p:grpSp>
          <p:nvGrpSpPr>
            <p:cNvPr id="689" name="Google Shape;689;p94"/>
            <p:cNvGrpSpPr/>
            <p:nvPr/>
          </p:nvGrpSpPr>
          <p:grpSpPr>
            <a:xfrm>
              <a:off x="2381127" y="2145479"/>
              <a:ext cx="5712549" cy="844800"/>
              <a:chOff x="1347216" y="1298723"/>
              <a:chExt cx="5712549" cy="844800"/>
            </a:xfrm>
          </p:grpSpPr>
          <p:sp>
            <p:nvSpPr>
              <p:cNvPr id="690" name="Google Shape;690;p94"/>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94"/>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 sz="1800" b="1" i="0" u="none" strike="noStrike" cap="none">
                    <a:solidFill>
                      <a:srgbClr val="000000"/>
                    </a:solidFill>
                    <a:latin typeface="Arial"/>
                    <a:ea typeface="Arial"/>
                    <a:cs typeface="Arial"/>
                    <a:sym typeface="Arial"/>
                  </a:rPr>
                  <a:t>Technische</a:t>
                </a:r>
                <a:r>
                  <a:rPr lang="en" sz="1800" b="0" i="0" u="none" strike="noStrike" cap="none">
                    <a:solidFill>
                      <a:srgbClr val="000000"/>
                    </a:solidFill>
                    <a:latin typeface="Arial"/>
                    <a:ea typeface="Arial"/>
                    <a:cs typeface="Arial"/>
                    <a:sym typeface="Arial"/>
                  </a:rPr>
                  <a:t> interoperabiliteit</a:t>
                </a:r>
                <a:endParaRPr/>
              </a:p>
            </p:txBody>
          </p:sp>
        </p:grpSp>
        <p:sp>
          <p:nvSpPr>
            <p:cNvPr id="692" name="Google Shape;692;p94"/>
            <p:cNvSpPr/>
            <p:nvPr/>
          </p:nvSpPr>
          <p:spPr>
            <a:xfrm>
              <a:off x="7466269" y="2106620"/>
              <a:ext cx="922800" cy="922800"/>
            </a:xfrm>
            <a:prstGeom prst="ellipse">
              <a:avLst/>
            </a:prstGeom>
            <a:solidFill>
              <a:schemeClr val="lt1"/>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93" name="Google Shape;693;p94"/>
            <p:cNvPicPr preferRelativeResize="0"/>
            <p:nvPr/>
          </p:nvPicPr>
          <p:blipFill rotWithShape="1">
            <a:blip r:embed="rId4">
              <a:alphaModFix/>
            </a:blip>
            <a:srcRect/>
            <a:stretch/>
          </p:blipFill>
          <p:spPr>
            <a:xfrm>
              <a:off x="7672673" y="2313024"/>
              <a:ext cx="509849" cy="509849"/>
            </a:xfrm>
            <a:prstGeom prst="rect">
              <a:avLst/>
            </a:prstGeom>
            <a:noFill/>
            <a:ln>
              <a:noFill/>
            </a:ln>
          </p:spPr>
        </p:pic>
        <p:grpSp>
          <p:nvGrpSpPr>
            <p:cNvPr id="694" name="Google Shape;694;p94"/>
            <p:cNvGrpSpPr/>
            <p:nvPr/>
          </p:nvGrpSpPr>
          <p:grpSpPr>
            <a:xfrm>
              <a:off x="1919797" y="3283126"/>
              <a:ext cx="5712549" cy="844800"/>
              <a:chOff x="1347216" y="1298723"/>
              <a:chExt cx="5712549" cy="844800"/>
            </a:xfrm>
          </p:grpSpPr>
          <p:sp>
            <p:nvSpPr>
              <p:cNvPr id="695" name="Google Shape;695;p94"/>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6" name="Google Shape;696;p94"/>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 sz="1800" b="1" i="0" u="none" strike="noStrike" cap="none">
                    <a:solidFill>
                      <a:srgbClr val="000000"/>
                    </a:solidFill>
                    <a:latin typeface="Arial"/>
                    <a:ea typeface="Arial"/>
                    <a:cs typeface="Arial"/>
                    <a:sym typeface="Arial"/>
                  </a:rPr>
                  <a:t>Tools</a:t>
                </a:r>
                <a:endParaRPr/>
              </a:p>
            </p:txBody>
          </p:sp>
        </p:grpSp>
        <p:sp>
          <p:nvSpPr>
            <p:cNvPr id="697" name="Google Shape;697;p94"/>
            <p:cNvSpPr/>
            <p:nvPr/>
          </p:nvSpPr>
          <p:spPr>
            <a:xfrm>
              <a:off x="1458468" y="3235683"/>
              <a:ext cx="922800" cy="922800"/>
            </a:xfrm>
            <a:prstGeom prst="ellipse">
              <a:avLst/>
            </a:prstGeom>
            <a:solidFill>
              <a:schemeClr val="lt1"/>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698" name="Google Shape;698;p94"/>
            <p:cNvGrpSpPr/>
            <p:nvPr/>
          </p:nvGrpSpPr>
          <p:grpSpPr>
            <a:xfrm>
              <a:off x="2381127" y="4382130"/>
              <a:ext cx="5712549" cy="844800"/>
              <a:chOff x="1347216" y="1298723"/>
              <a:chExt cx="5712549" cy="844800"/>
            </a:xfrm>
          </p:grpSpPr>
          <p:sp>
            <p:nvSpPr>
              <p:cNvPr id="699" name="Google Shape;699;p94"/>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0" name="Google Shape;700;p94"/>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 sz="1800" b="1" i="0" u="none" strike="noStrike" cap="none">
                    <a:solidFill>
                      <a:srgbClr val="000000"/>
                    </a:solidFill>
                    <a:latin typeface="Arial"/>
                    <a:ea typeface="Arial"/>
                    <a:cs typeface="Arial"/>
                    <a:sym typeface="Arial"/>
                  </a:rPr>
                  <a:t>Ondersteuning &amp; Governance</a:t>
                </a:r>
                <a:endParaRPr sz="1800" b="0" i="0" u="none" strike="noStrike" cap="none">
                  <a:solidFill>
                    <a:srgbClr val="000000"/>
                  </a:solidFill>
                  <a:latin typeface="Arial"/>
                  <a:ea typeface="Arial"/>
                  <a:cs typeface="Arial"/>
                  <a:sym typeface="Arial"/>
                </a:endParaRPr>
              </a:p>
            </p:txBody>
          </p:sp>
        </p:grpSp>
        <p:sp>
          <p:nvSpPr>
            <p:cNvPr id="701" name="Google Shape;701;p94"/>
            <p:cNvSpPr/>
            <p:nvPr/>
          </p:nvSpPr>
          <p:spPr>
            <a:xfrm>
              <a:off x="7466269" y="4343271"/>
              <a:ext cx="922800" cy="922800"/>
            </a:xfrm>
            <a:prstGeom prst="ellipse">
              <a:avLst/>
            </a:prstGeom>
            <a:solidFill>
              <a:schemeClr val="lt1"/>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702" name="Google Shape;702;p94"/>
            <p:cNvGrpSpPr/>
            <p:nvPr/>
          </p:nvGrpSpPr>
          <p:grpSpPr>
            <a:xfrm>
              <a:off x="1960271" y="5481134"/>
              <a:ext cx="5712549" cy="844800"/>
              <a:chOff x="1347216" y="1298723"/>
              <a:chExt cx="5712549" cy="844800"/>
            </a:xfrm>
          </p:grpSpPr>
          <p:sp>
            <p:nvSpPr>
              <p:cNvPr id="703" name="Google Shape;703;p94"/>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04" name="Google Shape;704;p94"/>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 sz="1800" b="1" i="0" u="none" strike="noStrike" cap="none">
                    <a:solidFill>
                      <a:srgbClr val="000000"/>
                    </a:solidFill>
                    <a:latin typeface="Arial"/>
                    <a:ea typeface="Arial"/>
                    <a:cs typeface="Arial"/>
                    <a:sym typeface="Arial"/>
                  </a:rPr>
                  <a:t>Use cases</a:t>
                </a:r>
                <a:endParaRPr/>
              </a:p>
            </p:txBody>
          </p:sp>
        </p:grpSp>
        <p:sp>
          <p:nvSpPr>
            <p:cNvPr id="705" name="Google Shape;705;p94"/>
            <p:cNvSpPr/>
            <p:nvPr/>
          </p:nvSpPr>
          <p:spPr>
            <a:xfrm>
              <a:off x="1498942" y="5433691"/>
              <a:ext cx="922800" cy="922800"/>
            </a:xfrm>
            <a:prstGeom prst="ellipse">
              <a:avLst/>
            </a:prstGeom>
            <a:solidFill>
              <a:schemeClr val="lt1"/>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06" name="Google Shape;706;p94"/>
            <p:cNvPicPr preferRelativeResize="0"/>
            <p:nvPr/>
          </p:nvPicPr>
          <p:blipFill rotWithShape="1">
            <a:blip r:embed="rId5">
              <a:alphaModFix/>
            </a:blip>
            <a:srcRect/>
            <a:stretch/>
          </p:blipFill>
          <p:spPr>
            <a:xfrm>
              <a:off x="1631703" y="3415404"/>
              <a:ext cx="580382" cy="580382"/>
            </a:xfrm>
            <a:prstGeom prst="rect">
              <a:avLst/>
            </a:prstGeom>
            <a:noFill/>
            <a:ln>
              <a:noFill/>
            </a:ln>
          </p:spPr>
        </p:pic>
        <p:pic>
          <p:nvPicPr>
            <p:cNvPr id="707" name="Google Shape;707;p94"/>
            <p:cNvPicPr preferRelativeResize="0"/>
            <p:nvPr/>
          </p:nvPicPr>
          <p:blipFill rotWithShape="1">
            <a:blip r:embed="rId6">
              <a:alphaModFix/>
            </a:blip>
            <a:srcRect/>
            <a:stretch/>
          </p:blipFill>
          <p:spPr>
            <a:xfrm>
              <a:off x="7644864" y="4468760"/>
              <a:ext cx="567040" cy="567040"/>
            </a:xfrm>
            <a:prstGeom prst="rect">
              <a:avLst/>
            </a:prstGeom>
            <a:noFill/>
            <a:ln>
              <a:noFill/>
            </a:ln>
          </p:spPr>
        </p:pic>
        <p:pic>
          <p:nvPicPr>
            <p:cNvPr id="708" name="Google Shape;708;p94"/>
            <p:cNvPicPr preferRelativeResize="0"/>
            <p:nvPr/>
          </p:nvPicPr>
          <p:blipFill rotWithShape="1">
            <a:blip r:embed="rId7">
              <a:alphaModFix/>
            </a:blip>
            <a:srcRect/>
            <a:stretch/>
          </p:blipFill>
          <p:spPr>
            <a:xfrm>
              <a:off x="1669651" y="5638800"/>
              <a:ext cx="500291" cy="500291"/>
            </a:xfrm>
            <a:prstGeom prst="rect">
              <a:avLst/>
            </a:prstGeom>
            <a:noFill/>
            <a:ln>
              <a:noFill/>
            </a:ln>
          </p:spPr>
        </p:pic>
      </p:grpSp>
      <p:sp>
        <p:nvSpPr>
          <p:cNvPr id="709" name="Google Shape;709;p94"/>
          <p:cNvSpPr/>
          <p:nvPr/>
        </p:nvSpPr>
        <p:spPr>
          <a:xfrm>
            <a:off x="1272958" y="225470"/>
            <a:ext cx="6754800" cy="4622100"/>
          </a:xfrm>
          <a:prstGeom prst="rect">
            <a:avLst/>
          </a:prstGeom>
          <a:no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0" name="Google Shape;710;p94"/>
          <p:cNvSpPr/>
          <p:nvPr/>
        </p:nvSpPr>
        <p:spPr>
          <a:xfrm>
            <a:off x="1315234" y="267745"/>
            <a:ext cx="6670200" cy="377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700" b="1" i="0" u="none" strike="noStrike" cap="none">
                <a:solidFill>
                  <a:schemeClr val="accent4"/>
                </a:solidFill>
                <a:latin typeface="Arial"/>
                <a:ea typeface="Arial"/>
                <a:cs typeface="Arial"/>
                <a:sym typeface="Arial"/>
              </a:rPr>
              <a:t>OSLO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95"/>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16" name="Google Shape;716;p95" descr="Afbeelding met schermafbeelding&#10;&#10;Beschrijving is gegenereerd met zeer hoge betrouwbaarheid"/>
          <p:cNvPicPr preferRelativeResize="0"/>
          <p:nvPr/>
        </p:nvPicPr>
        <p:blipFill rotWithShape="1">
          <a:blip r:embed="rId3">
            <a:alphaModFix/>
          </a:blip>
          <a:srcRect/>
          <a:stretch/>
        </p:blipFill>
        <p:spPr>
          <a:xfrm>
            <a:off x="720672" y="1372786"/>
            <a:ext cx="7692970" cy="3017861"/>
          </a:xfrm>
          <a:prstGeom prst="rect">
            <a:avLst/>
          </a:prstGeom>
          <a:noFill/>
          <a:ln>
            <a:noFill/>
          </a:ln>
        </p:spPr>
      </p:pic>
      <p:sp>
        <p:nvSpPr>
          <p:cNvPr id="717" name="Google Shape;717;p95"/>
          <p:cNvSpPr/>
          <p:nvPr/>
        </p:nvSpPr>
        <p:spPr>
          <a:xfrm>
            <a:off x="5654943" y="1794897"/>
            <a:ext cx="2324700" cy="687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400" b="1" i="0" u="none" strike="noStrike" cap="none">
                <a:solidFill>
                  <a:srgbClr val="002060"/>
                </a:solidFill>
                <a:latin typeface="Courier New"/>
                <a:ea typeface="Courier New"/>
                <a:cs typeface="Courier New"/>
                <a:sym typeface="Courier New"/>
              </a:rPr>
              <a:t>e.g. INSPIRE</a:t>
            </a:r>
            <a:endParaRPr sz="1400" b="1" i="0" u="none" strike="noStrike" cap="none">
              <a:solidFill>
                <a:srgbClr val="002060"/>
              </a:solidFill>
              <a:latin typeface="Courier New"/>
              <a:ea typeface="Courier New"/>
              <a:cs typeface="Courier New"/>
              <a:sym typeface="Courier New"/>
            </a:endParaRPr>
          </a:p>
        </p:txBody>
      </p:sp>
      <p:sp>
        <p:nvSpPr>
          <p:cNvPr id="718" name="Google Shape;718;p9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Share and reuse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96" descr="Afbeelding met schermafbeelding&#10;&#10;Beschrijving is gegenereerd met zeer hoge betrouwbaarheid"/>
          <p:cNvPicPr preferRelativeResize="0"/>
          <p:nvPr/>
        </p:nvPicPr>
        <p:blipFill rotWithShape="1">
          <a:blip r:embed="rId3">
            <a:alphaModFix/>
          </a:blip>
          <a:srcRect/>
          <a:stretch/>
        </p:blipFill>
        <p:spPr>
          <a:xfrm>
            <a:off x="3832513" y="1674464"/>
            <a:ext cx="1920587" cy="2703776"/>
          </a:xfrm>
          <a:prstGeom prst="rect">
            <a:avLst/>
          </a:prstGeom>
          <a:noFill/>
          <a:ln>
            <a:noFill/>
          </a:ln>
          <a:effectLst>
            <a:outerShdw blurRad="292100" dist="139700" dir="2700000" algn="tl" rotWithShape="0">
              <a:srgbClr val="333333">
                <a:alpha val="64709"/>
              </a:srgbClr>
            </a:outerShdw>
          </a:effectLst>
        </p:spPr>
      </p:pic>
      <p:sp>
        <p:nvSpPr>
          <p:cNvPr id="724" name="Google Shape;724;p96"/>
          <p:cNvSpPr txBox="1"/>
          <p:nvPr/>
        </p:nvSpPr>
        <p:spPr>
          <a:xfrm>
            <a:off x="641659" y="955610"/>
            <a:ext cx="6958500" cy="505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1800" b="0" i="0" u="none" strike="noStrike" cap="none">
                <a:solidFill>
                  <a:srgbClr val="000000"/>
                </a:solidFill>
                <a:latin typeface="Calibri"/>
                <a:ea typeface="Calibri"/>
                <a:cs typeface="Calibri"/>
                <a:sym typeface="Calibri"/>
              </a:rPr>
              <a:t>Schaalbaar proces voor aanmelden, ontwikkelen, wijzigen en uitfaseren van datastandaarden.</a:t>
            </a:r>
            <a:endParaRPr sz="1800" b="0" i="0" u="none" strike="noStrike" cap="none">
              <a:solidFill>
                <a:srgbClr val="000000"/>
              </a:solidFill>
              <a:latin typeface="Calibri"/>
              <a:ea typeface="Calibri"/>
              <a:cs typeface="Calibri"/>
              <a:sym typeface="Calibri"/>
            </a:endParaRPr>
          </a:p>
        </p:txBody>
      </p:sp>
      <p:sp>
        <p:nvSpPr>
          <p:cNvPr id="725" name="Google Shape;725;p96"/>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26" name="Google Shape;726;p96" descr="Afbeelding met schermafbeelding&#10;&#10;Beschrijving is gegenereerd met zeer hoge betrouwbaarheid"/>
          <p:cNvPicPr preferRelativeResize="0"/>
          <p:nvPr/>
        </p:nvPicPr>
        <p:blipFill rotWithShape="1">
          <a:blip r:embed="rId4">
            <a:alphaModFix/>
          </a:blip>
          <a:srcRect/>
          <a:stretch/>
        </p:blipFill>
        <p:spPr>
          <a:xfrm>
            <a:off x="3503468" y="1849877"/>
            <a:ext cx="1911928" cy="2716632"/>
          </a:xfrm>
          <a:prstGeom prst="rect">
            <a:avLst/>
          </a:prstGeom>
          <a:noFill/>
          <a:ln>
            <a:noFill/>
          </a:ln>
          <a:effectLst>
            <a:outerShdw blurRad="292100" dist="139700" dir="2700000" algn="tl" rotWithShape="0">
              <a:srgbClr val="333333">
                <a:alpha val="64709"/>
              </a:srgbClr>
            </a:outerShdw>
          </a:effectLst>
        </p:spPr>
      </p:pic>
      <p:pic>
        <p:nvPicPr>
          <p:cNvPr id="727" name="Google Shape;727;p96"/>
          <p:cNvPicPr preferRelativeResize="0"/>
          <p:nvPr/>
        </p:nvPicPr>
        <p:blipFill rotWithShape="1">
          <a:blip r:embed="rId5">
            <a:alphaModFix/>
          </a:blip>
          <a:srcRect/>
          <a:stretch/>
        </p:blipFill>
        <p:spPr>
          <a:xfrm>
            <a:off x="3139786" y="2089544"/>
            <a:ext cx="1903269" cy="2704889"/>
          </a:xfrm>
          <a:prstGeom prst="rect">
            <a:avLst/>
          </a:prstGeom>
          <a:noFill/>
          <a:ln>
            <a:noFill/>
          </a:ln>
          <a:effectLst>
            <a:outerShdw blurRad="292100" dist="139700" dir="2700000" algn="tl" rotWithShape="0">
              <a:srgbClr val="333333">
                <a:alpha val="64709"/>
              </a:srgbClr>
            </a:outerShdw>
          </a:effectLst>
        </p:spPr>
      </p:pic>
      <p:sp>
        <p:nvSpPr>
          <p:cNvPr id="728" name="Google Shape;728;p9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Proces en methode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7"/>
          <p:cNvSpPr txBox="1">
            <a:spLocks noGrp="1"/>
          </p:cNvSpPr>
          <p:nvPr>
            <p:ph type="body" idx="1"/>
          </p:nvPr>
        </p:nvSpPr>
        <p:spPr>
          <a:xfrm>
            <a:off x="704760" y="954229"/>
            <a:ext cx="6845400" cy="2065500"/>
          </a:xfrm>
          <a:prstGeom prst="rect">
            <a:avLst/>
          </a:prstGeom>
          <a:noFill/>
          <a:ln>
            <a:noFill/>
          </a:ln>
        </p:spPr>
        <p:txBody>
          <a:bodyPr spcFirstLastPara="1" wrap="square" lIns="79125" tIns="39550" rIns="79125" bIns="39550" anchor="t" anchorCtr="0">
            <a:normAutofit/>
          </a:bodyPr>
          <a:lstStyle/>
          <a:p>
            <a:pPr marL="292100" marR="0" lvl="0" indent="-285750" algn="l" rtl="0">
              <a:lnSpc>
                <a:spcPct val="100000"/>
              </a:lnSpc>
              <a:spcBef>
                <a:spcPts val="0"/>
              </a:spcBef>
              <a:spcAft>
                <a:spcPts val="0"/>
              </a:spcAft>
              <a:buClr>
                <a:schemeClr val="dk1"/>
              </a:buClr>
              <a:buSzPts val="1900"/>
              <a:buFont typeface="Arial"/>
              <a:buChar char="➔"/>
            </a:pPr>
            <a:r>
              <a:rPr lang="en" sz="2000"/>
              <a:t>Werkgroepen kaderen binnen breder proces</a:t>
            </a:r>
            <a:endParaRPr sz="2000"/>
          </a:p>
          <a:p>
            <a:pPr marL="673100" lvl="1" indent="-260350" algn="l" rtl="0">
              <a:lnSpc>
                <a:spcPct val="100000"/>
              </a:lnSpc>
              <a:spcBef>
                <a:spcPts val="600"/>
              </a:spcBef>
              <a:spcAft>
                <a:spcPts val="0"/>
              </a:spcAft>
              <a:buClr>
                <a:schemeClr val="dk1"/>
              </a:buClr>
              <a:buSzPts val="1900"/>
              <a:buChar char="●"/>
            </a:pPr>
            <a:r>
              <a:rPr lang="en" sz="2000"/>
              <a:t>Doel: consensus rond data standaard gedragen door verschillende stakeholders</a:t>
            </a:r>
            <a:endParaRPr sz="2000"/>
          </a:p>
          <a:p>
            <a:pPr marL="673100" lvl="1" indent="-260350" algn="l" rtl="0">
              <a:lnSpc>
                <a:spcPct val="100000"/>
              </a:lnSpc>
              <a:spcBef>
                <a:spcPts val="600"/>
              </a:spcBef>
              <a:spcAft>
                <a:spcPts val="0"/>
              </a:spcAft>
              <a:buClr>
                <a:schemeClr val="dk1"/>
              </a:buClr>
              <a:buSzPts val="1900"/>
              <a:buChar char="●"/>
            </a:pPr>
            <a:r>
              <a:rPr lang="en" sz="2000"/>
              <a:t>Proces en methode voor het ontwikkelen van een data standaard</a:t>
            </a:r>
            <a:endParaRPr sz="2000"/>
          </a:p>
        </p:txBody>
      </p:sp>
      <p:pic>
        <p:nvPicPr>
          <p:cNvPr id="734" name="Google Shape;734;p97"/>
          <p:cNvPicPr preferRelativeResize="0"/>
          <p:nvPr/>
        </p:nvPicPr>
        <p:blipFill rotWithShape="1">
          <a:blip r:embed="rId3">
            <a:alphaModFix/>
          </a:blip>
          <a:srcRect/>
          <a:stretch/>
        </p:blipFill>
        <p:spPr>
          <a:xfrm>
            <a:off x="3441175" y="2775275"/>
            <a:ext cx="5644999" cy="2293026"/>
          </a:xfrm>
          <a:prstGeom prst="rect">
            <a:avLst/>
          </a:prstGeom>
          <a:noFill/>
          <a:ln>
            <a:noFill/>
          </a:ln>
        </p:spPr>
      </p:pic>
      <p:sp>
        <p:nvSpPr>
          <p:cNvPr id="735" name="Google Shape;735;p9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i="0" u="none" strike="noStrike" cap="none">
                <a:solidFill>
                  <a:srgbClr val="000000"/>
                </a:solidFill>
                <a:latin typeface="Arial"/>
                <a:ea typeface="Arial"/>
                <a:cs typeface="Arial"/>
                <a:sym typeface="Arial"/>
              </a:rPr>
              <a:t>Context van de werkgroepen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98"/>
          <p:cNvSpPr txBox="1">
            <a:spLocks noGrp="1"/>
          </p:cNvSpPr>
          <p:nvPr>
            <p:ph type="sldNum" idx="12"/>
          </p:nvPr>
        </p:nvSpPr>
        <p:spPr>
          <a:xfrm>
            <a:off x="6553200" y="4767263"/>
            <a:ext cx="2133600" cy="2781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Clr>
                <a:schemeClr val="dk2"/>
              </a:buClr>
              <a:buSzPts val="1800"/>
              <a:buFont typeface="Arial"/>
              <a:buNone/>
            </a:pPr>
            <a:fld id="{00000000-1234-1234-1234-123412341234}" type="slidenum">
              <a:rPr lang="en"/>
              <a:t>25</a:t>
            </a:fld>
            <a:endParaRPr/>
          </a:p>
        </p:txBody>
      </p:sp>
      <p:pic>
        <p:nvPicPr>
          <p:cNvPr id="742" name="Google Shape;742;p98"/>
          <p:cNvPicPr preferRelativeResize="0"/>
          <p:nvPr/>
        </p:nvPicPr>
        <p:blipFill rotWithShape="1">
          <a:blip r:embed="rId3">
            <a:alphaModFix/>
          </a:blip>
          <a:srcRect/>
          <a:stretch/>
        </p:blipFill>
        <p:spPr>
          <a:xfrm>
            <a:off x="1311852" y="1"/>
            <a:ext cx="6520295"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99"/>
          <p:cNvSpPr/>
          <p:nvPr/>
        </p:nvSpPr>
        <p:spPr>
          <a:xfrm>
            <a:off x="1209675" y="1662113"/>
            <a:ext cx="1242000" cy="12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4800" b="0" i="0" u="none" strike="noStrike" cap="none">
                <a:solidFill>
                  <a:schemeClr val="accent4"/>
                </a:solidFill>
                <a:latin typeface="Arial"/>
                <a:ea typeface="Arial"/>
                <a:cs typeface="Arial"/>
                <a:sym typeface="Arial"/>
              </a:rPr>
              <a:t>9</a:t>
            </a:r>
            <a:r>
              <a:rPr lang="en" sz="4800">
                <a:solidFill>
                  <a:schemeClr val="accent4"/>
                </a:solidFill>
              </a:rPr>
              <a:t>6</a:t>
            </a:r>
            <a:endParaRPr/>
          </a:p>
        </p:txBody>
      </p:sp>
      <p:sp>
        <p:nvSpPr>
          <p:cNvPr id="748" name="Google Shape;748;p99"/>
          <p:cNvSpPr/>
          <p:nvPr/>
        </p:nvSpPr>
        <p:spPr>
          <a:xfrm>
            <a:off x="3886200" y="1662113"/>
            <a:ext cx="1242000" cy="12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4800">
                <a:solidFill>
                  <a:schemeClr val="accent4"/>
                </a:solidFill>
              </a:rPr>
              <a:t>39</a:t>
            </a:r>
            <a:endParaRPr/>
          </a:p>
        </p:txBody>
      </p:sp>
      <p:sp>
        <p:nvSpPr>
          <p:cNvPr id="749" name="Google Shape;749;p99"/>
          <p:cNvSpPr/>
          <p:nvPr/>
        </p:nvSpPr>
        <p:spPr>
          <a:xfrm>
            <a:off x="6562725" y="1662113"/>
            <a:ext cx="1242000" cy="124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4800">
                <a:solidFill>
                  <a:schemeClr val="accent4"/>
                </a:solidFill>
              </a:rPr>
              <a:t>10</a:t>
            </a:r>
            <a:endParaRPr/>
          </a:p>
        </p:txBody>
      </p:sp>
      <p:sp>
        <p:nvSpPr>
          <p:cNvPr id="750" name="Google Shape;750;p99"/>
          <p:cNvSpPr txBox="1"/>
          <p:nvPr/>
        </p:nvSpPr>
        <p:spPr>
          <a:xfrm>
            <a:off x="1090106" y="3014663"/>
            <a:ext cx="14811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Erkende standaarden</a:t>
            </a:r>
            <a:endParaRPr sz="1400" b="1" i="0" u="none" strike="noStrike" cap="none">
              <a:solidFill>
                <a:srgbClr val="000000"/>
              </a:solidFill>
              <a:latin typeface="Arial"/>
              <a:ea typeface="Arial"/>
              <a:cs typeface="Arial"/>
              <a:sym typeface="Arial"/>
            </a:endParaRPr>
          </a:p>
        </p:txBody>
      </p:sp>
      <p:sp>
        <p:nvSpPr>
          <p:cNvPr id="751" name="Google Shape;751;p99"/>
          <p:cNvSpPr txBox="1"/>
          <p:nvPr/>
        </p:nvSpPr>
        <p:spPr>
          <a:xfrm>
            <a:off x="3766631" y="3014663"/>
            <a:ext cx="14811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Kandidaat- standaarden</a:t>
            </a:r>
            <a:endParaRPr/>
          </a:p>
        </p:txBody>
      </p:sp>
      <p:sp>
        <p:nvSpPr>
          <p:cNvPr id="752" name="Google Shape;752;p99"/>
          <p:cNvSpPr txBox="1"/>
          <p:nvPr/>
        </p:nvSpPr>
        <p:spPr>
          <a:xfrm>
            <a:off x="6443156" y="3014663"/>
            <a:ext cx="14811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Standaarden in ontwikkeling</a:t>
            </a:r>
            <a:endParaRPr/>
          </a:p>
        </p:txBody>
      </p:sp>
      <p:sp>
        <p:nvSpPr>
          <p:cNvPr id="753" name="Google Shape;753;p9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Status 202</a:t>
            </a:r>
            <a:r>
              <a:rPr lang="en" sz="3200" b="1"/>
              <a:t>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0"/>
          <p:cNvSpPr txBox="1"/>
          <p:nvPr/>
        </p:nvSpPr>
        <p:spPr>
          <a:xfrm>
            <a:off x="1931458" y="2149872"/>
            <a:ext cx="5281200" cy="843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4400" b="1"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data.vlaanderen.be</a:t>
            </a:r>
            <a:endParaRPr sz="4400" b="1"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Google Shape;763;p101"/>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764" name="Google Shape;764;p10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Vragen?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0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UML</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770" name="Google Shape;770;p10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r>
              <a:rPr lang="en" sz="1400">
                <a:solidFill>
                  <a:srgbClr val="4C4C4C"/>
                </a:solidFill>
              </a:rPr>
              <a:t>Voornaamste concepten</a:t>
            </a:r>
            <a:endParaRPr sz="1400">
              <a:solidFill>
                <a:srgbClr val="4C4C4C"/>
              </a:solidFill>
            </a:endParaRPr>
          </a:p>
        </p:txBody>
      </p:sp>
      <p:sp>
        <p:nvSpPr>
          <p:cNvPr id="771" name="Google Shape;771;p10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Praktische afspraken</a:t>
            </a:r>
            <a:endParaRPr/>
          </a:p>
        </p:txBody>
      </p:sp>
      <p:sp>
        <p:nvSpPr>
          <p:cNvPr id="418" name="Google Shape;418;p76"/>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419" name="Google Shape;419;p76"/>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6"/>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6"/>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6"/>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a:solidFill>
                  <a:srgbClr val="373636"/>
                </a:solidFill>
              </a:rPr>
              <a:t>Geluid van het publiek is standaard </a:t>
            </a:r>
            <a:r>
              <a:rPr lang="en" sz="1600" b="1">
                <a:solidFill>
                  <a:srgbClr val="373636"/>
                </a:solidFill>
              </a:rPr>
              <a:t>gedempt</a:t>
            </a:r>
            <a:r>
              <a:rPr lang="en" sz="1600">
                <a:solidFill>
                  <a:srgbClr val="373636"/>
                </a:solidFill>
              </a:rPr>
              <a:t>.</a:t>
            </a:r>
            <a:endParaRPr/>
          </a:p>
        </p:txBody>
      </p:sp>
      <p:sp>
        <p:nvSpPr>
          <p:cNvPr id="423" name="Google Shape;423;p76"/>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sz="1800">
                <a:solidFill>
                  <a:srgbClr val="FFFFFF"/>
                </a:solidFill>
              </a:rPr>
              <a:t>Vragen, opmerkingen en voorstellen kunnen via de chatfunctie meegedeeld worden. Interactie wordt aangemoedigd!</a:t>
            </a:r>
            <a:endParaRPr>
              <a:solidFill>
                <a:srgbClr val="FFFFFF"/>
              </a:solidFill>
            </a:endParaRPr>
          </a:p>
        </p:txBody>
      </p:sp>
      <p:sp>
        <p:nvSpPr>
          <p:cNvPr id="424" name="Google Shape;424;p76"/>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a:solidFill>
                  <a:srgbClr val="FFFFFF"/>
                </a:solidFill>
              </a:rPr>
              <a:t>Gebruik het </a:t>
            </a:r>
            <a:r>
              <a:rPr lang="en" sz="1800" b="1">
                <a:solidFill>
                  <a:srgbClr val="FFFFFF"/>
                </a:solidFill>
              </a:rPr>
              <a:t>handje</a:t>
            </a:r>
            <a:r>
              <a:rPr lang="en" sz="1800">
                <a:solidFill>
                  <a:srgbClr val="FFFFFF"/>
                </a:solidFill>
              </a:rPr>
              <a:t> als je iets wilt zeggen. Interactie wordt aangemoedigd!</a:t>
            </a:r>
            <a:endParaRPr sz="1600">
              <a:solidFill>
                <a:srgbClr val="FFFFFF"/>
              </a:solidFill>
            </a:endParaRPr>
          </a:p>
        </p:txBody>
      </p:sp>
      <p:sp>
        <p:nvSpPr>
          <p:cNvPr id="425" name="Google Shape;425;p76"/>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1">
                <a:solidFill>
                  <a:srgbClr val="373636"/>
                </a:solidFill>
              </a:rPr>
              <a:t>Ja/nee vragen</a:t>
            </a:r>
            <a:r>
              <a:rPr lang="en" sz="1600">
                <a:solidFill>
                  <a:srgbClr val="373636"/>
                </a:solidFill>
              </a:rPr>
              <a:t> kunnen beantwoord worden via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0" marR="0" lvl="0" indent="0" algn="ctr" rtl="0">
              <a:lnSpc>
                <a:spcPct val="100000"/>
              </a:lnSpc>
              <a:spcBef>
                <a:spcPts val="0"/>
              </a:spcBef>
              <a:spcAft>
                <a:spcPts val="0"/>
              </a:spcAft>
              <a:buNone/>
            </a:pPr>
            <a:r>
              <a:rPr lang="en" sz="1600">
                <a:solidFill>
                  <a:srgbClr val="373636"/>
                </a:solidFill>
              </a:rPr>
              <a:t>Akkoord = +1</a:t>
            </a:r>
            <a:endParaRPr sz="1600">
              <a:solidFill>
                <a:srgbClr val="373636"/>
              </a:solidFill>
            </a:endParaRPr>
          </a:p>
          <a:p>
            <a:pPr marL="0" marR="0" lvl="0" indent="0" algn="ctr" rtl="0">
              <a:lnSpc>
                <a:spcPct val="100000"/>
              </a:lnSpc>
              <a:spcBef>
                <a:spcPts val="0"/>
              </a:spcBef>
              <a:spcAft>
                <a:spcPts val="0"/>
              </a:spcAft>
              <a:buNone/>
            </a:pPr>
            <a:r>
              <a:rPr lang="en" sz="1600">
                <a:solidFill>
                  <a:srgbClr val="373636"/>
                </a:solidFill>
              </a:rPr>
              <a:t>Niet akkoord = - 1</a:t>
            </a:r>
            <a:endParaRPr sz="1600">
              <a:solidFill>
                <a:srgbClr val="373636"/>
              </a:solidFill>
            </a:endParaRPr>
          </a:p>
          <a:p>
            <a:pPr marL="0" marR="0" lvl="0" indent="0" algn="ctr" rtl="0">
              <a:lnSpc>
                <a:spcPct val="100000"/>
              </a:lnSpc>
              <a:spcBef>
                <a:spcPts val="0"/>
              </a:spcBef>
              <a:spcAft>
                <a:spcPts val="0"/>
              </a:spcAft>
              <a:buNone/>
            </a:pPr>
            <a:r>
              <a:rPr lang="en" sz="1600">
                <a:solidFill>
                  <a:srgbClr val="373636"/>
                </a:solidFill>
              </a:rPr>
              <a:t>Onverschillig = 0</a:t>
            </a:r>
            <a:endParaRPr sz="1600">
              <a:solidFill>
                <a:srgbClr val="373636"/>
              </a:solidFill>
            </a:endParaRPr>
          </a:p>
        </p:txBody>
      </p:sp>
      <p:sp>
        <p:nvSpPr>
          <p:cNvPr id="426" name="Google Shape;426;p76"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7" name="Google Shape;427;p76"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28" name="Google Shape;428;p76"/>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429" name="Google Shape;429;p76"/>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430" name="Google Shape;430;p76"/>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76"/>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03"/>
          <p:cNvSpPr txBox="1"/>
          <p:nvPr/>
        </p:nvSpPr>
        <p:spPr>
          <a:xfrm>
            <a:off x="764600" y="1305200"/>
            <a:ext cx="6881100" cy="27522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BASISCONCEPTEN UML</a:t>
            </a:r>
            <a:endParaRPr sz="1100" b="0" i="0" u="none" strike="noStrike" cap="none">
              <a:solidFill>
                <a:srgbClr val="000000"/>
              </a:solidFill>
              <a:latin typeface="Arial"/>
              <a:ea typeface="Arial"/>
              <a:cs typeface="Arial"/>
              <a:sym typeface="Arial"/>
            </a:endParaRPr>
          </a:p>
          <a:p>
            <a:pPr marL="457200" marR="0" lvl="0" indent="-298450" algn="just" rtl="0">
              <a:lnSpc>
                <a:spcPct val="115000"/>
              </a:lnSpc>
              <a:spcBef>
                <a:spcPts val="120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Eerste concepten zullen toegelicht worden op basis van de input uit de business werkgroep</a:t>
            </a:r>
            <a:endParaRPr sz="1100" b="0" i="0" u="none" strike="noStrike" cap="none">
              <a:solidFill>
                <a:srgbClr val="000000"/>
              </a:solidFill>
              <a:latin typeface="Arial"/>
              <a:ea typeface="Arial"/>
              <a:cs typeface="Arial"/>
              <a:sym typeface="Arial"/>
            </a:endParaRPr>
          </a:p>
          <a:p>
            <a:pPr marL="457200" marR="0" lvl="0" indent="-298450" algn="just" rtl="0">
              <a:lnSpc>
                <a:spcPct val="115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Doorheen de verschillende thematische werkgroepen zullen we het model verder uitbouwen in </a:t>
            </a:r>
            <a:r>
              <a:rPr lang="en" sz="1100" b="1" i="0" u="none" strike="noStrike" cap="none">
                <a:solidFill>
                  <a:srgbClr val="000000"/>
                </a:solidFill>
                <a:latin typeface="Arial"/>
                <a:ea typeface="Arial"/>
                <a:cs typeface="Arial"/>
                <a:sym typeface="Arial"/>
              </a:rPr>
              <a:t>UML</a:t>
            </a:r>
            <a:endParaRPr sz="1100" b="1" i="0" u="none" strike="noStrike" cap="none">
              <a:solidFill>
                <a:srgbClr val="000000"/>
              </a:solidFill>
              <a:latin typeface="Arial"/>
              <a:ea typeface="Arial"/>
              <a:cs typeface="Arial"/>
              <a:sym typeface="Arial"/>
            </a:endParaRPr>
          </a:p>
          <a:p>
            <a:pPr marL="457200" marR="0" lvl="0" indent="-298450" algn="just" rtl="0">
              <a:lnSpc>
                <a:spcPct val="115000"/>
              </a:lnSpc>
              <a:spcBef>
                <a:spcPts val="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De volgende slides zullen kort de concepten toelichten op basis van een korte use case</a:t>
            </a:r>
            <a:endParaRPr sz="1100" b="0"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300"/>
              <a:buFont typeface="Arial"/>
              <a:buNone/>
            </a:pPr>
            <a:r>
              <a:rPr lang="en" sz="1300" b="1" i="0" u="none" strike="noStrike" cap="none">
                <a:solidFill>
                  <a:srgbClr val="000000"/>
                </a:solidFill>
                <a:latin typeface="Arial"/>
                <a:ea typeface="Arial"/>
                <a:cs typeface="Arial"/>
                <a:sym typeface="Arial"/>
              </a:rPr>
              <a:t>USE CASE</a:t>
            </a:r>
            <a:endParaRPr sz="1300" b="1" i="0" u="none" strike="noStrike" cap="none">
              <a:solidFill>
                <a:srgbClr val="000000"/>
              </a:solidFill>
              <a:latin typeface="Arial"/>
              <a:ea typeface="Arial"/>
              <a:cs typeface="Arial"/>
              <a:sym typeface="Arial"/>
            </a:endParaRPr>
          </a:p>
          <a:p>
            <a:pPr marL="457200" marR="0" lvl="0" indent="-298450" algn="just" rtl="0">
              <a:lnSpc>
                <a:spcPct val="115000"/>
              </a:lnSpc>
              <a:spcBef>
                <a:spcPts val="1200"/>
              </a:spcBef>
              <a:spcAft>
                <a:spcPts val="0"/>
              </a:spcAft>
              <a:buClr>
                <a:srgbClr val="000000"/>
              </a:buClr>
              <a:buSzPts val="1100"/>
              <a:buFont typeface="Arial"/>
              <a:buChar char="●"/>
            </a:pPr>
            <a:r>
              <a:rPr lang="en" sz="1100" b="0" i="0" u="none" strike="noStrike" cap="none">
                <a:solidFill>
                  <a:srgbClr val="000000"/>
                </a:solidFill>
                <a:latin typeface="Arial"/>
                <a:ea typeface="Arial"/>
                <a:cs typeface="Arial"/>
                <a:sym typeface="Arial"/>
              </a:rPr>
              <a:t>Use case voor het uitleggen van de voornaamste UML concepten:</a:t>
            </a:r>
            <a:r>
              <a:rPr lang="en" sz="1100"/>
              <a:t> </a:t>
            </a:r>
            <a:r>
              <a:rPr lang="en" sz="1100" b="1" i="0" u="none" strike="noStrike" cap="none">
                <a:solidFill>
                  <a:srgbClr val="000000"/>
                </a:solidFill>
                <a:latin typeface="Arial"/>
                <a:ea typeface="Arial"/>
                <a:cs typeface="Arial"/>
                <a:sym typeface="Arial"/>
              </a:rPr>
              <a:t>Adoptie van een dier uit het asiel door een persoon</a:t>
            </a:r>
            <a:endParaRPr sz="1100" b="1"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120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77" name="Google Shape;777;p103"/>
          <p:cNvSpPr txBox="1"/>
          <p:nvPr/>
        </p:nvSpPr>
        <p:spPr>
          <a:xfrm>
            <a:off x="628650" y="273853"/>
            <a:ext cx="7886700" cy="52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Unified Modeling Language</a:t>
            </a:r>
            <a:endParaRPr sz="32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grpSp>
        <p:nvGrpSpPr>
          <p:cNvPr id="782" name="Google Shape;782;p104"/>
          <p:cNvGrpSpPr/>
          <p:nvPr/>
        </p:nvGrpSpPr>
        <p:grpSpPr>
          <a:xfrm>
            <a:off x="1500425" y="1244963"/>
            <a:ext cx="1863000" cy="866400"/>
            <a:chOff x="1500425" y="1244963"/>
            <a:chExt cx="1863000" cy="866400"/>
          </a:xfrm>
        </p:grpSpPr>
        <p:sp>
          <p:nvSpPr>
            <p:cNvPr id="783" name="Google Shape;783;p104"/>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84" name="Google Shape;784;p104"/>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Persoon</a:t>
              </a:r>
              <a:endParaRPr sz="800" b="0" i="0" u="none" strike="noStrike" cap="none">
                <a:solidFill>
                  <a:srgbClr val="FFFFFF"/>
                </a:solidFill>
                <a:latin typeface="Arial"/>
                <a:ea typeface="Arial"/>
                <a:cs typeface="Arial"/>
                <a:sym typeface="Arial"/>
              </a:endParaRPr>
            </a:p>
          </p:txBody>
        </p:sp>
      </p:grpSp>
      <p:grpSp>
        <p:nvGrpSpPr>
          <p:cNvPr id="785" name="Google Shape;785;p104"/>
          <p:cNvGrpSpPr/>
          <p:nvPr/>
        </p:nvGrpSpPr>
        <p:grpSpPr>
          <a:xfrm>
            <a:off x="5573675" y="1206013"/>
            <a:ext cx="1863000" cy="866400"/>
            <a:chOff x="1500425" y="1244963"/>
            <a:chExt cx="1863000" cy="866400"/>
          </a:xfrm>
        </p:grpSpPr>
        <p:sp>
          <p:nvSpPr>
            <p:cNvPr id="786" name="Google Shape;786;p104"/>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87" name="Google Shape;787;p104"/>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Adres</a:t>
              </a:r>
              <a:endParaRPr sz="800" b="0" i="0" u="none" strike="noStrike" cap="none">
                <a:solidFill>
                  <a:srgbClr val="FFFFFF"/>
                </a:solidFill>
                <a:latin typeface="Arial"/>
                <a:ea typeface="Arial"/>
                <a:cs typeface="Arial"/>
                <a:sym typeface="Arial"/>
              </a:endParaRPr>
            </a:p>
          </p:txBody>
        </p:sp>
      </p:grpSp>
      <p:grpSp>
        <p:nvGrpSpPr>
          <p:cNvPr id="788" name="Google Shape;788;p104"/>
          <p:cNvGrpSpPr/>
          <p:nvPr/>
        </p:nvGrpSpPr>
        <p:grpSpPr>
          <a:xfrm>
            <a:off x="1500425" y="3519088"/>
            <a:ext cx="1863000" cy="866400"/>
            <a:chOff x="1500425" y="1244963"/>
            <a:chExt cx="1863000" cy="866400"/>
          </a:xfrm>
        </p:grpSpPr>
        <p:sp>
          <p:nvSpPr>
            <p:cNvPr id="789" name="Google Shape;789;p104"/>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90" name="Google Shape;790;p104"/>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Dier</a:t>
              </a:r>
              <a:endParaRPr sz="800" b="0" i="0" u="none" strike="noStrike" cap="none">
                <a:solidFill>
                  <a:srgbClr val="FFFFFF"/>
                </a:solidFill>
                <a:latin typeface="Arial"/>
                <a:ea typeface="Arial"/>
                <a:cs typeface="Arial"/>
                <a:sym typeface="Arial"/>
              </a:endParaRPr>
            </a:p>
          </p:txBody>
        </p:sp>
      </p:grpSp>
      <p:grpSp>
        <p:nvGrpSpPr>
          <p:cNvPr id="791" name="Google Shape;791;p104"/>
          <p:cNvGrpSpPr/>
          <p:nvPr/>
        </p:nvGrpSpPr>
        <p:grpSpPr>
          <a:xfrm>
            <a:off x="5552475" y="3519088"/>
            <a:ext cx="1863000" cy="866400"/>
            <a:chOff x="1500425" y="1244963"/>
            <a:chExt cx="1863000" cy="866400"/>
          </a:xfrm>
        </p:grpSpPr>
        <p:sp>
          <p:nvSpPr>
            <p:cNvPr id="792" name="Google Shape;792;p104"/>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93" name="Google Shape;793;p104"/>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Asiel</a:t>
              </a:r>
              <a:endParaRPr sz="800" b="0" i="0" u="none" strike="noStrike" cap="none">
                <a:solidFill>
                  <a:srgbClr val="FFFFFF"/>
                </a:solidFill>
                <a:latin typeface="Arial"/>
                <a:ea typeface="Arial"/>
                <a:cs typeface="Arial"/>
                <a:sym typeface="Arial"/>
              </a:endParaRPr>
            </a:p>
          </p:txBody>
        </p:sp>
      </p:grpSp>
      <p:sp>
        <p:nvSpPr>
          <p:cNvPr id="794" name="Google Shape;794;p104"/>
          <p:cNvSpPr txBox="1"/>
          <p:nvPr/>
        </p:nvSpPr>
        <p:spPr>
          <a:xfrm>
            <a:off x="628650" y="273853"/>
            <a:ext cx="7886700" cy="52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Concepten of klassen</a:t>
            </a:r>
            <a:endParaRPr sz="32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cxnSp>
        <p:nvCxnSpPr>
          <p:cNvPr id="799" name="Google Shape;799;p105"/>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sm" len="sm"/>
          </a:ln>
        </p:spPr>
      </p:cxnSp>
      <p:sp>
        <p:nvSpPr>
          <p:cNvPr id="800" name="Google Shape;800;p105"/>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801" name="Google Shape;801;p105"/>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sm" len="sm"/>
          </a:ln>
        </p:spPr>
      </p:cxnSp>
      <p:sp>
        <p:nvSpPr>
          <p:cNvPr id="802" name="Google Shape;802;p105"/>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803" name="Google Shape;803;p105"/>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sm" len="sm"/>
          </a:ln>
        </p:spPr>
      </p:cxnSp>
      <p:sp>
        <p:nvSpPr>
          <p:cNvPr id="804" name="Google Shape;804;p105"/>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805" name="Google Shape;805;p105"/>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806" name="Google Shape;806;p105"/>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807" name="Google Shape;807;p105"/>
          <p:cNvCxnSpPr/>
          <p:nvPr/>
        </p:nvCxnSpPr>
        <p:spPr>
          <a:xfrm rot="10800000">
            <a:off x="6456542" y="2230845"/>
            <a:ext cx="0" cy="1129500"/>
          </a:xfrm>
          <a:prstGeom prst="straightConnector1">
            <a:avLst/>
          </a:prstGeom>
          <a:noFill/>
          <a:ln w="9525" cap="flat" cmpd="sng">
            <a:solidFill>
              <a:schemeClr val="accent2"/>
            </a:solidFill>
            <a:prstDash val="solid"/>
            <a:miter lim="800000"/>
            <a:headEnd type="none" w="sm" len="sm"/>
            <a:tailEnd type="none" w="sm" len="sm"/>
          </a:ln>
        </p:spPr>
      </p:cxnSp>
      <p:cxnSp>
        <p:nvCxnSpPr>
          <p:cNvPr id="808" name="Google Shape;808;p105"/>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sm" len="sm"/>
          </a:ln>
        </p:spPr>
      </p:cxnSp>
      <p:sp>
        <p:nvSpPr>
          <p:cNvPr id="809" name="Google Shape;809;p105"/>
          <p:cNvSpPr txBox="1"/>
          <p:nvPr/>
        </p:nvSpPr>
        <p:spPr>
          <a:xfrm rot="1879967">
            <a:off x="3815351" y="2690294"/>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is </a:t>
            </a:r>
            <a:r>
              <a:rPr lang="en" sz="1050">
                <a:solidFill>
                  <a:schemeClr val="dk1"/>
                </a:solidFill>
                <a:latin typeface="Calibri"/>
                <a:ea typeface="Calibri"/>
                <a:cs typeface="Calibri"/>
                <a:sym typeface="Calibri"/>
              </a:rPr>
              <a:t>contactpersoon</a:t>
            </a:r>
            <a:r>
              <a:rPr lang="en" sz="1050" b="0" i="0" u="none" strike="noStrike" cap="none">
                <a:solidFill>
                  <a:schemeClr val="dk1"/>
                </a:solidFill>
                <a:latin typeface="Calibri"/>
                <a:ea typeface="Calibri"/>
                <a:cs typeface="Calibri"/>
                <a:sym typeface="Calibri"/>
              </a:rPr>
              <a:t> bij</a:t>
            </a:r>
            <a:endParaRPr sz="1350" b="0" i="0" u="none" strike="noStrike" cap="none">
              <a:solidFill>
                <a:schemeClr val="dk1"/>
              </a:solidFill>
              <a:latin typeface="Calibri"/>
              <a:ea typeface="Calibri"/>
              <a:cs typeface="Calibri"/>
              <a:sym typeface="Calibri"/>
            </a:endParaRPr>
          </a:p>
        </p:txBody>
      </p:sp>
      <p:grpSp>
        <p:nvGrpSpPr>
          <p:cNvPr id="810" name="Google Shape;810;p105"/>
          <p:cNvGrpSpPr/>
          <p:nvPr/>
        </p:nvGrpSpPr>
        <p:grpSpPr>
          <a:xfrm>
            <a:off x="1500425" y="1244963"/>
            <a:ext cx="1863000" cy="866400"/>
            <a:chOff x="1500425" y="1244963"/>
            <a:chExt cx="1863000" cy="866400"/>
          </a:xfrm>
        </p:grpSpPr>
        <p:sp>
          <p:nvSpPr>
            <p:cNvPr id="811" name="Google Shape;811;p10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12" name="Google Shape;812;p105"/>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Persoon</a:t>
              </a:r>
              <a:endParaRPr sz="800" b="0" i="0" u="none" strike="noStrike" cap="none">
                <a:solidFill>
                  <a:srgbClr val="FFFFFF"/>
                </a:solidFill>
                <a:latin typeface="Arial"/>
                <a:ea typeface="Arial"/>
                <a:cs typeface="Arial"/>
                <a:sym typeface="Arial"/>
              </a:endParaRPr>
            </a:p>
          </p:txBody>
        </p:sp>
      </p:grpSp>
      <p:grpSp>
        <p:nvGrpSpPr>
          <p:cNvPr id="813" name="Google Shape;813;p105"/>
          <p:cNvGrpSpPr/>
          <p:nvPr/>
        </p:nvGrpSpPr>
        <p:grpSpPr>
          <a:xfrm>
            <a:off x="5573675" y="1206013"/>
            <a:ext cx="1863000" cy="866400"/>
            <a:chOff x="1500425" y="1244963"/>
            <a:chExt cx="1863000" cy="866400"/>
          </a:xfrm>
        </p:grpSpPr>
        <p:sp>
          <p:nvSpPr>
            <p:cNvPr id="814" name="Google Shape;814;p10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15" name="Google Shape;815;p105"/>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Adres</a:t>
              </a:r>
              <a:endParaRPr sz="800" b="0" i="0" u="none" strike="noStrike" cap="none">
                <a:solidFill>
                  <a:srgbClr val="FFFFFF"/>
                </a:solidFill>
                <a:latin typeface="Arial"/>
                <a:ea typeface="Arial"/>
                <a:cs typeface="Arial"/>
                <a:sym typeface="Arial"/>
              </a:endParaRPr>
            </a:p>
          </p:txBody>
        </p:sp>
      </p:grpSp>
      <p:grpSp>
        <p:nvGrpSpPr>
          <p:cNvPr id="816" name="Google Shape;816;p105"/>
          <p:cNvGrpSpPr/>
          <p:nvPr/>
        </p:nvGrpSpPr>
        <p:grpSpPr>
          <a:xfrm>
            <a:off x="1500425" y="3519088"/>
            <a:ext cx="1863000" cy="866400"/>
            <a:chOff x="1500425" y="1244963"/>
            <a:chExt cx="1863000" cy="866400"/>
          </a:xfrm>
        </p:grpSpPr>
        <p:sp>
          <p:nvSpPr>
            <p:cNvPr id="817" name="Google Shape;817;p10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18" name="Google Shape;818;p105"/>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Dier</a:t>
              </a:r>
              <a:endParaRPr sz="800" b="0" i="0" u="none" strike="noStrike" cap="none">
                <a:solidFill>
                  <a:srgbClr val="FFFFFF"/>
                </a:solidFill>
                <a:latin typeface="Arial"/>
                <a:ea typeface="Arial"/>
                <a:cs typeface="Arial"/>
                <a:sym typeface="Arial"/>
              </a:endParaRPr>
            </a:p>
          </p:txBody>
        </p:sp>
      </p:grpSp>
      <p:grpSp>
        <p:nvGrpSpPr>
          <p:cNvPr id="819" name="Google Shape;819;p105"/>
          <p:cNvGrpSpPr/>
          <p:nvPr/>
        </p:nvGrpSpPr>
        <p:grpSpPr>
          <a:xfrm>
            <a:off x="5552475" y="3519088"/>
            <a:ext cx="1863000" cy="866400"/>
            <a:chOff x="1500425" y="1244963"/>
            <a:chExt cx="1863000" cy="866400"/>
          </a:xfrm>
        </p:grpSpPr>
        <p:sp>
          <p:nvSpPr>
            <p:cNvPr id="820" name="Google Shape;820;p10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21" name="Google Shape;821;p105"/>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Asiel</a:t>
              </a:r>
              <a:endParaRPr sz="800" b="0" i="0" u="none" strike="noStrike" cap="none">
                <a:solidFill>
                  <a:srgbClr val="FFFFFF"/>
                </a:solidFill>
                <a:latin typeface="Arial"/>
                <a:ea typeface="Arial"/>
                <a:cs typeface="Arial"/>
                <a:sym typeface="Arial"/>
              </a:endParaRPr>
            </a:p>
          </p:txBody>
        </p:sp>
      </p:grpSp>
      <p:sp>
        <p:nvSpPr>
          <p:cNvPr id="822" name="Google Shape;822;p105"/>
          <p:cNvSpPr txBox="1"/>
          <p:nvPr/>
        </p:nvSpPr>
        <p:spPr>
          <a:xfrm>
            <a:off x="628650" y="273853"/>
            <a:ext cx="7886700" cy="52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Relaties</a:t>
            </a:r>
            <a:endParaRPr sz="32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06"/>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sp>
        <p:nvSpPr>
          <p:cNvPr id="828" name="Google Shape;828;p106"/>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sp>
        <p:nvSpPr>
          <p:cNvPr id="829" name="Google Shape;829;p106"/>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830" name="Google Shape;830;p106"/>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831" name="Google Shape;831;p106"/>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832" name="Google Shape;832;p106"/>
          <p:cNvSpPr txBox="1"/>
          <p:nvPr/>
        </p:nvSpPr>
        <p:spPr>
          <a:xfrm rot="1879967">
            <a:off x="3815351" y="2690294"/>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833" name="Google Shape;833;p106"/>
          <p:cNvGrpSpPr/>
          <p:nvPr/>
        </p:nvGrpSpPr>
        <p:grpSpPr>
          <a:xfrm>
            <a:off x="1500425" y="1244963"/>
            <a:ext cx="1863000" cy="866400"/>
            <a:chOff x="1500425" y="1244963"/>
            <a:chExt cx="1863000" cy="866400"/>
          </a:xfrm>
        </p:grpSpPr>
        <p:sp>
          <p:nvSpPr>
            <p:cNvPr id="834" name="Google Shape;834;p10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35" name="Google Shape;835;p106"/>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Persoon</a:t>
              </a:r>
              <a:endParaRPr sz="800" b="0" i="0" u="none" strike="noStrike" cap="none">
                <a:solidFill>
                  <a:srgbClr val="FFFFFF"/>
                </a:solidFill>
                <a:latin typeface="Arial"/>
                <a:ea typeface="Arial"/>
                <a:cs typeface="Arial"/>
                <a:sym typeface="Arial"/>
              </a:endParaRPr>
            </a:p>
          </p:txBody>
        </p:sp>
      </p:grpSp>
      <p:grpSp>
        <p:nvGrpSpPr>
          <p:cNvPr id="836" name="Google Shape;836;p106"/>
          <p:cNvGrpSpPr/>
          <p:nvPr/>
        </p:nvGrpSpPr>
        <p:grpSpPr>
          <a:xfrm>
            <a:off x="5573675" y="1206012"/>
            <a:ext cx="1863000" cy="1145711"/>
            <a:chOff x="1500425" y="1244963"/>
            <a:chExt cx="1863000" cy="1145711"/>
          </a:xfrm>
        </p:grpSpPr>
        <p:sp>
          <p:nvSpPr>
            <p:cNvPr id="837" name="Google Shape;837;p106"/>
            <p:cNvSpPr/>
            <p:nvPr/>
          </p:nvSpPr>
          <p:spPr>
            <a:xfrm>
              <a:off x="1500425" y="1559374"/>
              <a:ext cx="1863000" cy="831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38" name="Google Shape;838;p106"/>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Adres</a:t>
              </a:r>
              <a:endParaRPr sz="800" b="0" i="0" u="none" strike="noStrike" cap="none">
                <a:solidFill>
                  <a:srgbClr val="FFFFFF"/>
                </a:solidFill>
                <a:latin typeface="Arial"/>
                <a:ea typeface="Arial"/>
                <a:cs typeface="Arial"/>
                <a:sym typeface="Arial"/>
              </a:endParaRPr>
            </a:p>
          </p:txBody>
        </p:sp>
      </p:grpSp>
      <p:grpSp>
        <p:nvGrpSpPr>
          <p:cNvPr id="839" name="Google Shape;839;p106"/>
          <p:cNvGrpSpPr/>
          <p:nvPr/>
        </p:nvGrpSpPr>
        <p:grpSpPr>
          <a:xfrm>
            <a:off x="1500425" y="3519088"/>
            <a:ext cx="1863000" cy="1145718"/>
            <a:chOff x="1500425" y="1244963"/>
            <a:chExt cx="1863000" cy="1145718"/>
          </a:xfrm>
        </p:grpSpPr>
        <p:sp>
          <p:nvSpPr>
            <p:cNvPr id="840" name="Google Shape;840;p106"/>
            <p:cNvSpPr/>
            <p:nvPr/>
          </p:nvSpPr>
          <p:spPr>
            <a:xfrm>
              <a:off x="1500425" y="1559381"/>
              <a:ext cx="1863000" cy="831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41" name="Google Shape;841;p106"/>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Dier</a:t>
              </a:r>
              <a:endParaRPr sz="800" b="0" i="0" u="none" strike="noStrike" cap="none">
                <a:solidFill>
                  <a:srgbClr val="FFFFFF"/>
                </a:solidFill>
                <a:latin typeface="Arial"/>
                <a:ea typeface="Arial"/>
                <a:cs typeface="Arial"/>
                <a:sym typeface="Arial"/>
              </a:endParaRPr>
            </a:p>
          </p:txBody>
        </p:sp>
      </p:grpSp>
      <p:grpSp>
        <p:nvGrpSpPr>
          <p:cNvPr id="842" name="Google Shape;842;p106"/>
          <p:cNvGrpSpPr/>
          <p:nvPr/>
        </p:nvGrpSpPr>
        <p:grpSpPr>
          <a:xfrm>
            <a:off x="5552475" y="3519088"/>
            <a:ext cx="1863000" cy="866400"/>
            <a:chOff x="1500425" y="1244963"/>
            <a:chExt cx="1863000" cy="866400"/>
          </a:xfrm>
        </p:grpSpPr>
        <p:sp>
          <p:nvSpPr>
            <p:cNvPr id="843" name="Google Shape;843;p10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844" name="Google Shape;844;p106"/>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Arial"/>
                  <a:ea typeface="Arial"/>
                  <a:cs typeface="Arial"/>
                  <a:sym typeface="Arial"/>
                </a:rPr>
                <a:t>Asiel</a:t>
              </a:r>
              <a:endParaRPr sz="800" b="0" i="0" u="none" strike="noStrike" cap="none">
                <a:solidFill>
                  <a:srgbClr val="FFFFFF"/>
                </a:solidFill>
                <a:latin typeface="Arial"/>
                <a:ea typeface="Arial"/>
                <a:cs typeface="Arial"/>
                <a:sym typeface="Arial"/>
              </a:endParaRPr>
            </a:p>
          </p:txBody>
        </p:sp>
      </p:grpSp>
      <p:sp>
        <p:nvSpPr>
          <p:cNvPr id="845" name="Google Shape;845;p106"/>
          <p:cNvSpPr txBox="1"/>
          <p:nvPr/>
        </p:nvSpPr>
        <p:spPr>
          <a:xfrm>
            <a:off x="1500425" y="1518050"/>
            <a:ext cx="1863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contactinformatie</a:t>
            </a:r>
            <a:endParaRPr sz="1000" b="0" i="0" u="none" strike="noStrike" cap="none">
              <a:solidFill>
                <a:srgbClr val="000000"/>
              </a:solidFill>
              <a:latin typeface="Arial"/>
              <a:ea typeface="Arial"/>
              <a:cs typeface="Arial"/>
              <a:sym typeface="Arial"/>
            </a:endParaRPr>
          </a:p>
        </p:txBody>
      </p:sp>
      <p:sp>
        <p:nvSpPr>
          <p:cNvPr id="846" name="Google Shape;846;p106"/>
          <p:cNvSpPr txBox="1"/>
          <p:nvPr/>
        </p:nvSpPr>
        <p:spPr>
          <a:xfrm>
            <a:off x="5525050" y="3784150"/>
            <a:ext cx="1863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847" name="Google Shape;847;p106"/>
          <p:cNvSpPr txBox="1"/>
          <p:nvPr/>
        </p:nvSpPr>
        <p:spPr>
          <a:xfrm>
            <a:off x="1500025" y="3833500"/>
            <a:ext cx="1863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848" name="Google Shape;848;p106"/>
          <p:cNvSpPr txBox="1"/>
          <p:nvPr/>
        </p:nvSpPr>
        <p:spPr>
          <a:xfrm>
            <a:off x="5573675" y="1532688"/>
            <a:ext cx="1863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cxnSp>
        <p:nvCxnSpPr>
          <p:cNvPr id="849" name="Google Shape;849;p106"/>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sm" len="sm"/>
          </a:ln>
        </p:spPr>
      </p:cxnSp>
      <p:cxnSp>
        <p:nvCxnSpPr>
          <p:cNvPr id="850" name="Google Shape;850;p106"/>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sm" len="sm"/>
          </a:ln>
        </p:spPr>
      </p:cxnSp>
      <p:cxnSp>
        <p:nvCxnSpPr>
          <p:cNvPr id="851" name="Google Shape;851;p106"/>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sm" len="sm"/>
          </a:ln>
        </p:spPr>
      </p:cxnSp>
      <p:cxnSp>
        <p:nvCxnSpPr>
          <p:cNvPr id="852" name="Google Shape;852;p106"/>
          <p:cNvCxnSpPr/>
          <p:nvPr/>
        </p:nvCxnSpPr>
        <p:spPr>
          <a:xfrm rot="10800000">
            <a:off x="6456542" y="2510820"/>
            <a:ext cx="0" cy="925800"/>
          </a:xfrm>
          <a:prstGeom prst="straightConnector1">
            <a:avLst/>
          </a:prstGeom>
          <a:noFill/>
          <a:ln w="9525" cap="flat" cmpd="sng">
            <a:solidFill>
              <a:schemeClr val="accent2"/>
            </a:solidFill>
            <a:prstDash val="solid"/>
            <a:miter lim="800000"/>
            <a:headEnd type="none" w="sm" len="sm"/>
            <a:tailEnd type="none" w="sm" len="sm"/>
          </a:ln>
        </p:spPr>
      </p:cxnSp>
      <p:cxnSp>
        <p:nvCxnSpPr>
          <p:cNvPr id="853" name="Google Shape;853;p106"/>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sm" len="sm"/>
          </a:ln>
        </p:spPr>
      </p:cxnSp>
      <p:sp>
        <p:nvSpPr>
          <p:cNvPr id="854" name="Google Shape;854;p106"/>
          <p:cNvSpPr txBox="1"/>
          <p:nvPr/>
        </p:nvSpPr>
        <p:spPr>
          <a:xfrm>
            <a:off x="628650" y="273853"/>
            <a:ext cx="7886700" cy="52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Attribuëring</a:t>
            </a:r>
            <a:endParaRPr sz="32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07"/>
          <p:cNvSpPr txBox="1">
            <a:spLocks noGrp="1"/>
          </p:cNvSpPr>
          <p:nvPr>
            <p:ph type="title" idx="4294967295"/>
          </p:nvPr>
        </p:nvSpPr>
        <p:spPr>
          <a:xfrm>
            <a:off x="272175" y="-24375"/>
            <a:ext cx="902700" cy="624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en" sz="1000" b="1">
                <a:latin typeface="Arial"/>
                <a:ea typeface="Arial"/>
                <a:cs typeface="Arial"/>
                <a:sym typeface="Arial"/>
              </a:rPr>
              <a:t>Voorbeeld: OSLO Persoon</a:t>
            </a:r>
            <a:endParaRPr sz="1000" b="1">
              <a:latin typeface="Arial"/>
              <a:ea typeface="Arial"/>
              <a:cs typeface="Arial"/>
              <a:sym typeface="Arial"/>
            </a:endParaRPr>
          </a:p>
        </p:txBody>
      </p:sp>
      <p:pic>
        <p:nvPicPr>
          <p:cNvPr id="860" name="Google Shape;860;p107"/>
          <p:cNvPicPr preferRelativeResize="0"/>
          <p:nvPr/>
        </p:nvPicPr>
        <p:blipFill rotWithShape="1">
          <a:blip r:embed="rId3">
            <a:alphaModFix/>
          </a:blip>
          <a:srcRect l="954" t="1837" r="688" b="22226"/>
          <a:stretch/>
        </p:blipFill>
        <p:spPr>
          <a:xfrm>
            <a:off x="1120575" y="44000"/>
            <a:ext cx="8023424" cy="5055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8"/>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00000"/>
                </a:solidFill>
                <a:latin typeface="Arial"/>
                <a:ea typeface="Arial"/>
                <a:cs typeface="Arial"/>
                <a:sym typeface="Arial"/>
              </a:rPr>
              <a:t>UML: Unified Modeling Language</a:t>
            </a:r>
            <a:endParaRPr sz="1000" b="0" i="0" u="none" strike="noStrike" cap="none">
              <a:solidFill>
                <a:srgbClr val="000000"/>
              </a:solidFill>
              <a:latin typeface="Arial"/>
              <a:ea typeface="Arial"/>
              <a:cs typeface="Arial"/>
              <a:sym typeface="Arial"/>
            </a:endParaRPr>
          </a:p>
        </p:txBody>
      </p:sp>
      <p:pic>
        <p:nvPicPr>
          <p:cNvPr id="866" name="Google Shape;866;p108"/>
          <p:cNvPicPr preferRelativeResize="0"/>
          <p:nvPr/>
        </p:nvPicPr>
        <p:blipFill rotWithShape="1">
          <a:blip r:embed="rId3">
            <a:alphaModFix/>
          </a:blip>
          <a:srcRect/>
          <a:stretch/>
        </p:blipFill>
        <p:spPr>
          <a:xfrm>
            <a:off x="903098" y="940700"/>
            <a:ext cx="7337802" cy="3262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09"/>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00000"/>
                </a:solidFill>
                <a:latin typeface="Arial"/>
                <a:ea typeface="Arial"/>
                <a:cs typeface="Arial"/>
                <a:sym typeface="Arial"/>
              </a:rPr>
              <a:t>UML: Unified Modeling Language</a:t>
            </a:r>
            <a:endParaRPr sz="1000" b="0" i="0" u="none" strike="noStrike" cap="none">
              <a:solidFill>
                <a:srgbClr val="000000"/>
              </a:solidFill>
              <a:latin typeface="Arial"/>
              <a:ea typeface="Arial"/>
              <a:cs typeface="Arial"/>
              <a:sym typeface="Arial"/>
            </a:endParaRPr>
          </a:p>
        </p:txBody>
      </p:sp>
      <p:pic>
        <p:nvPicPr>
          <p:cNvPr id="872" name="Google Shape;872;p109"/>
          <p:cNvPicPr preferRelativeResize="0"/>
          <p:nvPr/>
        </p:nvPicPr>
        <p:blipFill rotWithShape="1">
          <a:blip r:embed="rId3">
            <a:alphaModFix/>
          </a:blip>
          <a:srcRect/>
          <a:stretch/>
        </p:blipFill>
        <p:spPr>
          <a:xfrm>
            <a:off x="4490225" y="848425"/>
            <a:ext cx="3266099" cy="4125101"/>
          </a:xfrm>
          <a:prstGeom prst="rect">
            <a:avLst/>
          </a:prstGeom>
          <a:noFill/>
          <a:ln w="9525" cap="flat" cmpd="sng">
            <a:solidFill>
              <a:srgbClr val="000000"/>
            </a:solidFill>
            <a:prstDash val="solid"/>
            <a:round/>
            <a:headEnd type="none" w="sm" len="sm"/>
            <a:tailEnd type="none" w="sm" len="sm"/>
          </a:ln>
        </p:spPr>
      </p:pic>
      <p:pic>
        <p:nvPicPr>
          <p:cNvPr id="873" name="Google Shape;873;p109"/>
          <p:cNvPicPr preferRelativeResize="0"/>
          <p:nvPr/>
        </p:nvPicPr>
        <p:blipFill rotWithShape="1">
          <a:blip r:embed="rId4">
            <a:alphaModFix/>
          </a:blip>
          <a:srcRect l="27854" t="15546" r="51145" b="61312"/>
          <a:stretch/>
        </p:blipFill>
        <p:spPr>
          <a:xfrm>
            <a:off x="1657625" y="1599125"/>
            <a:ext cx="2423051" cy="2179299"/>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2"/>
                                        </p:tgtEl>
                                        <p:attrNameLst>
                                          <p:attrName>style.visibility</p:attrName>
                                        </p:attrNameLst>
                                      </p:cBhvr>
                                      <p:to>
                                        <p:strVal val="visible"/>
                                      </p:to>
                                    </p:set>
                                    <p:animEffect transition="in" filter="fade">
                                      <p:cBhvr>
                                        <p:cTn id="7" dur="1000"/>
                                        <p:tgtEl>
                                          <p:spTgt spid="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110"/>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879" name="Google Shape;879;p1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Vragen?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grpSp>
        <p:nvGrpSpPr>
          <p:cNvPr id="884" name="Google Shape;884;p111"/>
          <p:cNvGrpSpPr/>
          <p:nvPr/>
        </p:nvGrpSpPr>
        <p:grpSpPr>
          <a:xfrm>
            <a:off x="791825" y="1209932"/>
            <a:ext cx="2728519" cy="2723643"/>
            <a:chOff x="3183650" y="1227782"/>
            <a:chExt cx="2728519" cy="2723643"/>
          </a:xfrm>
        </p:grpSpPr>
        <p:sp>
          <p:nvSpPr>
            <p:cNvPr id="885" name="Google Shape;885;p111"/>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86" name="Google Shape;886;p111"/>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1"/>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111"/>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900"/>
              <a:t>Een kleine pauze...</a:t>
            </a:r>
            <a:endParaRPr i="1" u="none" strike="noStrike" cap="none">
              <a:solidFill>
                <a:srgbClr val="000000"/>
              </a:solidFill>
            </a:endParaRPr>
          </a:p>
        </p:txBody>
      </p:sp>
      <p:pic>
        <p:nvPicPr>
          <p:cNvPr id="889" name="Google Shape;889;p111"/>
          <p:cNvPicPr preferRelativeResize="0"/>
          <p:nvPr/>
        </p:nvPicPr>
        <p:blipFill rotWithShape="1">
          <a:blip r:embed="rId3">
            <a:alphaModFix/>
          </a:blip>
          <a:srcRect l="1220" r="1132"/>
          <a:stretch/>
        </p:blipFill>
        <p:spPr>
          <a:xfrm>
            <a:off x="5792025" y="0"/>
            <a:ext cx="3351975"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12"/>
          <p:cNvSpPr txBox="1"/>
          <p:nvPr/>
        </p:nvSpPr>
        <p:spPr>
          <a:xfrm>
            <a:off x="628650" y="273850"/>
            <a:ext cx="8259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900"/>
              <a:t>Welkom terug!</a:t>
            </a:r>
            <a:endParaRPr i="1" u="none" strike="noStrike" cap="none">
              <a:solidFill>
                <a:srgbClr val="000000"/>
              </a:solidFill>
            </a:endParaRPr>
          </a:p>
        </p:txBody>
      </p:sp>
      <p:grpSp>
        <p:nvGrpSpPr>
          <p:cNvPr id="895" name="Google Shape;895;p112"/>
          <p:cNvGrpSpPr/>
          <p:nvPr/>
        </p:nvGrpSpPr>
        <p:grpSpPr>
          <a:xfrm>
            <a:off x="805104" y="1217941"/>
            <a:ext cx="2699958" cy="2707619"/>
            <a:chOff x="3221304" y="1218766"/>
            <a:chExt cx="2699958" cy="2707619"/>
          </a:xfrm>
        </p:grpSpPr>
        <p:sp>
          <p:nvSpPr>
            <p:cNvPr id="896" name="Google Shape;896;p112"/>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97" name="Google Shape;897;p112"/>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112"/>
          <p:cNvSpPr/>
          <p:nvPr/>
        </p:nvSpPr>
        <p:spPr>
          <a:xfrm>
            <a:off x="3056365" y="1178845"/>
            <a:ext cx="3044700" cy="26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9" name="Google Shape;899;p112"/>
          <p:cNvPicPr preferRelativeResize="0"/>
          <p:nvPr/>
        </p:nvPicPr>
        <p:blipFill rotWithShape="1">
          <a:blip r:embed="rId3">
            <a:alphaModFix/>
          </a:blip>
          <a:srcRect l="25567" r="25572"/>
          <a:stretch/>
        </p:blipFill>
        <p:spPr>
          <a:xfrm>
            <a:off x="5792025" y="0"/>
            <a:ext cx="335197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77"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437" name="Google Shape;437;p7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Sneuvelmodel opbouwen adhv verzamelde use cases</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905" name="Google Shape;905;p11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6" name="Google Shape;906;p11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14"/>
          <p:cNvSpPr txBox="1"/>
          <p:nvPr/>
        </p:nvSpPr>
        <p:spPr>
          <a:xfrm>
            <a:off x="372025" y="1855025"/>
            <a:ext cx="3820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Er bestaan verschillende vormen van inkomen.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OSLO Loongegevens heeft betrekking op het </a:t>
            </a:r>
            <a:r>
              <a:rPr lang="en" b="1">
                <a:latin typeface="Proxima Nova"/>
                <a:ea typeface="Proxima Nova"/>
                <a:cs typeface="Proxima Nova"/>
                <a:sym typeface="Proxima Nova"/>
              </a:rPr>
              <a:t>actueel loon</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912" name="Google Shape;912;p11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Wat wordt verstaan onder “inkomen”?</a:t>
            </a:r>
            <a:endParaRPr/>
          </a:p>
        </p:txBody>
      </p:sp>
      <p:pic>
        <p:nvPicPr>
          <p:cNvPr id="913" name="Google Shape;913;p114"/>
          <p:cNvPicPr preferRelativeResize="0"/>
          <p:nvPr/>
        </p:nvPicPr>
        <p:blipFill>
          <a:blip r:embed="rId3">
            <a:alphaModFix/>
          </a:blip>
          <a:stretch>
            <a:fillRect/>
          </a:stretch>
        </p:blipFill>
        <p:spPr>
          <a:xfrm>
            <a:off x="4312600" y="1200325"/>
            <a:ext cx="3820275" cy="3259568"/>
          </a:xfrm>
          <a:prstGeom prst="rect">
            <a:avLst/>
          </a:prstGeom>
          <a:noFill/>
          <a:ln>
            <a:noFill/>
          </a:ln>
        </p:spPr>
      </p:pic>
      <p:sp>
        <p:nvSpPr>
          <p:cNvPr id="914" name="Google Shape;914;p114"/>
          <p:cNvSpPr/>
          <p:nvPr/>
        </p:nvSpPr>
        <p:spPr>
          <a:xfrm>
            <a:off x="8193825" y="1538550"/>
            <a:ext cx="626100" cy="196800"/>
          </a:xfrm>
          <a:prstGeom prst="leftArrow">
            <a:avLst>
              <a:gd name="adj1" fmla="val 50000"/>
              <a:gd name="adj2"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15"/>
          <p:cNvSpPr/>
          <p:nvPr/>
        </p:nvSpPr>
        <p:spPr>
          <a:xfrm>
            <a:off x="3775875" y="2451000"/>
            <a:ext cx="1827000" cy="141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Loon</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Verhuisinfo</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Vakantieattest</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Gezinssamenstelling</a:t>
            </a:r>
            <a:endParaRPr>
              <a:latin typeface="Proxima Nova"/>
              <a:ea typeface="Proxima Nova"/>
              <a:cs typeface="Proxima Nova"/>
              <a:sym typeface="Proxima Nova"/>
            </a:endParaRPr>
          </a:p>
          <a:p>
            <a:pPr marL="0" lvl="0" indent="0" algn="ctr" rtl="0">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920" name="Google Shape;920;p115"/>
          <p:cNvSpPr/>
          <p:nvPr/>
        </p:nvSpPr>
        <p:spPr>
          <a:xfrm>
            <a:off x="2394075" y="1012800"/>
            <a:ext cx="1381800" cy="612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Sociaal secretariaat (data)</a:t>
            </a:r>
            <a:endParaRPr/>
          </a:p>
        </p:txBody>
      </p:sp>
      <p:sp>
        <p:nvSpPr>
          <p:cNvPr id="921" name="Google Shape;921;p115"/>
          <p:cNvSpPr/>
          <p:nvPr/>
        </p:nvSpPr>
        <p:spPr>
          <a:xfrm>
            <a:off x="3881100" y="1267200"/>
            <a:ext cx="1381800" cy="276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Werkgevers</a:t>
            </a:r>
            <a:endParaRPr/>
          </a:p>
        </p:txBody>
      </p:sp>
      <p:sp>
        <p:nvSpPr>
          <p:cNvPr id="922" name="Google Shape;922;p115"/>
          <p:cNvSpPr/>
          <p:nvPr/>
        </p:nvSpPr>
        <p:spPr>
          <a:xfrm>
            <a:off x="5368125" y="1267200"/>
            <a:ext cx="1381800" cy="276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Banken</a:t>
            </a:r>
            <a:endParaRPr/>
          </a:p>
        </p:txBody>
      </p:sp>
      <p:sp>
        <p:nvSpPr>
          <p:cNvPr id="923" name="Google Shape;923;p115"/>
          <p:cNvSpPr/>
          <p:nvPr/>
        </p:nvSpPr>
        <p:spPr>
          <a:xfrm>
            <a:off x="6799375" y="2308063"/>
            <a:ext cx="1381800" cy="458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Federale overheid</a:t>
            </a:r>
            <a:endParaRPr/>
          </a:p>
        </p:txBody>
      </p:sp>
      <p:sp>
        <p:nvSpPr>
          <p:cNvPr id="924" name="Google Shape;924;p115"/>
          <p:cNvSpPr/>
          <p:nvPr/>
        </p:nvSpPr>
        <p:spPr>
          <a:xfrm>
            <a:off x="6799375" y="2927850"/>
            <a:ext cx="1381800" cy="458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Vlaamse overheid</a:t>
            </a:r>
            <a:endParaRPr/>
          </a:p>
        </p:txBody>
      </p:sp>
      <p:sp>
        <p:nvSpPr>
          <p:cNvPr id="925" name="Google Shape;925;p115"/>
          <p:cNvSpPr/>
          <p:nvPr/>
        </p:nvSpPr>
        <p:spPr>
          <a:xfrm>
            <a:off x="6799375" y="3547625"/>
            <a:ext cx="1381800" cy="458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Lokale overheid</a:t>
            </a:r>
            <a:endParaRPr/>
          </a:p>
        </p:txBody>
      </p:sp>
      <p:sp>
        <p:nvSpPr>
          <p:cNvPr id="926" name="Google Shape;926;p115"/>
          <p:cNvSpPr/>
          <p:nvPr/>
        </p:nvSpPr>
        <p:spPr>
          <a:xfrm>
            <a:off x="3998475" y="4491800"/>
            <a:ext cx="1381800" cy="276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927" name="Google Shape;927;p115"/>
          <p:cNvSpPr/>
          <p:nvPr/>
        </p:nvSpPr>
        <p:spPr>
          <a:xfrm>
            <a:off x="958475" y="2231275"/>
            <a:ext cx="1620900" cy="612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Datanutsbedrijf (technologie)</a:t>
            </a:r>
            <a:endParaRPr/>
          </a:p>
        </p:txBody>
      </p:sp>
      <p:sp>
        <p:nvSpPr>
          <p:cNvPr id="928" name="Google Shape;928;p115"/>
          <p:cNvSpPr/>
          <p:nvPr/>
        </p:nvSpPr>
        <p:spPr>
          <a:xfrm>
            <a:off x="958475" y="3066850"/>
            <a:ext cx="1620900" cy="79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Digitaal Vlaanderen (technologie)</a:t>
            </a:r>
            <a:endParaRPr/>
          </a:p>
        </p:txBody>
      </p:sp>
      <p:cxnSp>
        <p:nvCxnSpPr>
          <p:cNvPr id="929" name="Google Shape;929;p115"/>
          <p:cNvCxnSpPr>
            <a:stCxn id="919" idx="0"/>
            <a:endCxn id="920" idx="2"/>
          </p:cNvCxnSpPr>
          <p:nvPr/>
        </p:nvCxnSpPr>
        <p:spPr>
          <a:xfrm rot="10800000">
            <a:off x="3084975" y="1625100"/>
            <a:ext cx="1604400" cy="825900"/>
          </a:xfrm>
          <a:prstGeom prst="straightConnector1">
            <a:avLst/>
          </a:prstGeom>
          <a:noFill/>
          <a:ln w="19050" cap="flat" cmpd="sng">
            <a:solidFill>
              <a:schemeClr val="accent3"/>
            </a:solidFill>
            <a:prstDash val="solid"/>
            <a:round/>
            <a:headEnd type="none" w="med" len="med"/>
            <a:tailEnd type="triangle" w="med" len="med"/>
          </a:ln>
        </p:spPr>
      </p:cxnSp>
      <p:cxnSp>
        <p:nvCxnSpPr>
          <p:cNvPr id="930" name="Google Shape;930;p115"/>
          <p:cNvCxnSpPr>
            <a:stCxn id="919" idx="0"/>
          </p:cNvCxnSpPr>
          <p:nvPr/>
        </p:nvCxnSpPr>
        <p:spPr>
          <a:xfrm rot="10800000">
            <a:off x="4689375" y="1543500"/>
            <a:ext cx="0" cy="907500"/>
          </a:xfrm>
          <a:prstGeom prst="straightConnector1">
            <a:avLst/>
          </a:prstGeom>
          <a:noFill/>
          <a:ln w="19050" cap="flat" cmpd="sng">
            <a:solidFill>
              <a:schemeClr val="accent3"/>
            </a:solidFill>
            <a:prstDash val="solid"/>
            <a:round/>
            <a:headEnd type="none" w="med" len="med"/>
            <a:tailEnd type="triangle" w="med" len="med"/>
          </a:ln>
        </p:spPr>
      </p:cxnSp>
      <p:cxnSp>
        <p:nvCxnSpPr>
          <p:cNvPr id="931" name="Google Shape;931;p115"/>
          <p:cNvCxnSpPr>
            <a:stCxn id="919" idx="0"/>
            <a:endCxn id="922" idx="2"/>
          </p:cNvCxnSpPr>
          <p:nvPr/>
        </p:nvCxnSpPr>
        <p:spPr>
          <a:xfrm rot="10800000" flipH="1">
            <a:off x="4689375" y="1543500"/>
            <a:ext cx="1369800" cy="907500"/>
          </a:xfrm>
          <a:prstGeom prst="straightConnector1">
            <a:avLst/>
          </a:prstGeom>
          <a:noFill/>
          <a:ln w="19050" cap="flat" cmpd="sng">
            <a:solidFill>
              <a:schemeClr val="accent3"/>
            </a:solidFill>
            <a:prstDash val="solid"/>
            <a:round/>
            <a:headEnd type="none" w="med" len="med"/>
            <a:tailEnd type="triangle" w="med" len="med"/>
          </a:ln>
        </p:spPr>
      </p:cxnSp>
      <p:cxnSp>
        <p:nvCxnSpPr>
          <p:cNvPr id="932" name="Google Shape;932;p115"/>
          <p:cNvCxnSpPr>
            <a:stCxn id="919" idx="3"/>
            <a:endCxn id="923" idx="1"/>
          </p:cNvCxnSpPr>
          <p:nvPr/>
        </p:nvCxnSpPr>
        <p:spPr>
          <a:xfrm rot="10800000" flipH="1">
            <a:off x="5602875" y="2537400"/>
            <a:ext cx="1196400" cy="619800"/>
          </a:xfrm>
          <a:prstGeom prst="straightConnector1">
            <a:avLst/>
          </a:prstGeom>
          <a:noFill/>
          <a:ln w="19050" cap="flat" cmpd="sng">
            <a:solidFill>
              <a:schemeClr val="accent3"/>
            </a:solidFill>
            <a:prstDash val="solid"/>
            <a:round/>
            <a:headEnd type="none" w="med" len="med"/>
            <a:tailEnd type="triangle" w="med" len="med"/>
          </a:ln>
        </p:spPr>
      </p:cxnSp>
      <p:cxnSp>
        <p:nvCxnSpPr>
          <p:cNvPr id="933" name="Google Shape;933;p115"/>
          <p:cNvCxnSpPr>
            <a:stCxn id="919" idx="3"/>
            <a:endCxn id="924" idx="1"/>
          </p:cNvCxnSpPr>
          <p:nvPr/>
        </p:nvCxnSpPr>
        <p:spPr>
          <a:xfrm>
            <a:off x="5602875" y="3157200"/>
            <a:ext cx="1196400" cy="0"/>
          </a:xfrm>
          <a:prstGeom prst="straightConnector1">
            <a:avLst/>
          </a:prstGeom>
          <a:noFill/>
          <a:ln w="19050" cap="flat" cmpd="sng">
            <a:solidFill>
              <a:schemeClr val="accent3"/>
            </a:solidFill>
            <a:prstDash val="solid"/>
            <a:round/>
            <a:headEnd type="none" w="med" len="med"/>
            <a:tailEnd type="triangle" w="med" len="med"/>
          </a:ln>
        </p:spPr>
      </p:cxnSp>
      <p:cxnSp>
        <p:nvCxnSpPr>
          <p:cNvPr id="934" name="Google Shape;934;p115"/>
          <p:cNvCxnSpPr>
            <a:stCxn id="919" idx="3"/>
            <a:endCxn id="925" idx="1"/>
          </p:cNvCxnSpPr>
          <p:nvPr/>
        </p:nvCxnSpPr>
        <p:spPr>
          <a:xfrm>
            <a:off x="5602875" y="3157200"/>
            <a:ext cx="1196400" cy="619800"/>
          </a:xfrm>
          <a:prstGeom prst="straightConnector1">
            <a:avLst/>
          </a:prstGeom>
          <a:noFill/>
          <a:ln w="19050" cap="flat" cmpd="sng">
            <a:solidFill>
              <a:schemeClr val="accent3"/>
            </a:solidFill>
            <a:prstDash val="solid"/>
            <a:round/>
            <a:headEnd type="none" w="med" len="med"/>
            <a:tailEnd type="triangle" w="med" len="med"/>
          </a:ln>
        </p:spPr>
      </p:cxnSp>
      <p:cxnSp>
        <p:nvCxnSpPr>
          <p:cNvPr id="935" name="Google Shape;935;p115"/>
          <p:cNvCxnSpPr>
            <a:stCxn id="919" idx="2"/>
            <a:endCxn id="926" idx="0"/>
          </p:cNvCxnSpPr>
          <p:nvPr/>
        </p:nvCxnSpPr>
        <p:spPr>
          <a:xfrm>
            <a:off x="4689375" y="3863400"/>
            <a:ext cx="0" cy="628500"/>
          </a:xfrm>
          <a:prstGeom prst="straightConnector1">
            <a:avLst/>
          </a:prstGeom>
          <a:noFill/>
          <a:ln w="19050" cap="flat" cmpd="sng">
            <a:solidFill>
              <a:schemeClr val="accent3"/>
            </a:solidFill>
            <a:prstDash val="solid"/>
            <a:round/>
            <a:headEnd type="none" w="med" len="med"/>
            <a:tailEnd type="triangle" w="med" len="med"/>
          </a:ln>
        </p:spPr>
      </p:cxnSp>
      <p:cxnSp>
        <p:nvCxnSpPr>
          <p:cNvPr id="936" name="Google Shape;936;p115"/>
          <p:cNvCxnSpPr>
            <a:stCxn id="919" idx="1"/>
            <a:endCxn id="927" idx="3"/>
          </p:cNvCxnSpPr>
          <p:nvPr/>
        </p:nvCxnSpPr>
        <p:spPr>
          <a:xfrm rot="10800000">
            <a:off x="2579475" y="2537400"/>
            <a:ext cx="1196400" cy="619800"/>
          </a:xfrm>
          <a:prstGeom prst="straightConnector1">
            <a:avLst/>
          </a:prstGeom>
          <a:noFill/>
          <a:ln w="19050" cap="flat" cmpd="sng">
            <a:solidFill>
              <a:schemeClr val="accent3"/>
            </a:solidFill>
            <a:prstDash val="solid"/>
            <a:round/>
            <a:headEnd type="none" w="med" len="med"/>
            <a:tailEnd type="triangle" w="med" len="med"/>
          </a:ln>
        </p:spPr>
      </p:cxnSp>
      <p:cxnSp>
        <p:nvCxnSpPr>
          <p:cNvPr id="937" name="Google Shape;937;p115"/>
          <p:cNvCxnSpPr>
            <a:stCxn id="919" idx="1"/>
            <a:endCxn id="928" idx="3"/>
          </p:cNvCxnSpPr>
          <p:nvPr/>
        </p:nvCxnSpPr>
        <p:spPr>
          <a:xfrm flipH="1">
            <a:off x="2579475" y="3157200"/>
            <a:ext cx="1196400" cy="307800"/>
          </a:xfrm>
          <a:prstGeom prst="straightConnector1">
            <a:avLst/>
          </a:prstGeom>
          <a:noFill/>
          <a:ln w="19050" cap="flat" cmpd="sng">
            <a:solidFill>
              <a:schemeClr val="accent3"/>
            </a:solidFill>
            <a:prstDash val="solid"/>
            <a:round/>
            <a:headEnd type="none" w="med" len="med"/>
            <a:tailEnd type="triangle" w="med" len="med"/>
          </a:ln>
        </p:spPr>
      </p:cxnSp>
      <p:sp>
        <p:nvSpPr>
          <p:cNvPr id="938" name="Google Shape;938;p11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Ecosysteem “loon”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16"/>
          <p:cNvSpPr txBox="1">
            <a:spLocks noGrp="1"/>
          </p:cNvSpPr>
          <p:nvPr>
            <p:ph type="body" idx="1"/>
          </p:nvPr>
        </p:nvSpPr>
        <p:spPr>
          <a:xfrm>
            <a:off x="540000" y="1194750"/>
            <a:ext cx="8064000" cy="2754000"/>
          </a:xfrm>
          <a:prstGeom prst="rect">
            <a:avLst/>
          </a:prstGeom>
          <a:noFill/>
          <a:ln>
            <a:noFill/>
          </a:ln>
        </p:spPr>
        <p:txBody>
          <a:bodyPr spcFirstLastPara="1" wrap="square" lIns="91425" tIns="91425" rIns="91425" bIns="91425" anchor="ctr" anchorCtr="0">
            <a:noAutofit/>
          </a:bodyPr>
          <a:lstStyle/>
          <a:p>
            <a:pPr marL="102870" lvl="0" indent="0" algn="ctr" rtl="0">
              <a:lnSpc>
                <a:spcPct val="90000"/>
              </a:lnSpc>
              <a:spcBef>
                <a:spcPts val="300"/>
              </a:spcBef>
              <a:spcAft>
                <a:spcPts val="0"/>
              </a:spcAft>
              <a:buSzPts val="1980"/>
              <a:buNone/>
            </a:pPr>
            <a:r>
              <a:rPr lang="en">
                <a:latin typeface="Arial"/>
                <a:ea typeface="Arial"/>
                <a:cs typeface="Arial"/>
                <a:sym typeface="Arial"/>
              </a:rPr>
              <a:t>Een </a:t>
            </a:r>
            <a:r>
              <a:rPr lang="en" b="1">
                <a:highlight>
                  <a:srgbClr val="FFFF00"/>
                </a:highlight>
                <a:latin typeface="Arial"/>
                <a:ea typeface="Arial"/>
                <a:cs typeface="Arial"/>
                <a:sym typeface="Arial"/>
              </a:rPr>
              <a:t>specifieke situatie voor gegevensuitwisseling</a:t>
            </a:r>
            <a:r>
              <a:rPr lang="en">
                <a:latin typeface="Arial"/>
                <a:ea typeface="Arial"/>
                <a:cs typeface="Arial"/>
                <a:sym typeface="Arial"/>
              </a:rPr>
              <a:t> waarvoor de datastandaard gebruikt kan worden.</a:t>
            </a:r>
            <a:endParaRPr>
              <a:latin typeface="Arial"/>
              <a:ea typeface="Arial"/>
              <a:cs typeface="Arial"/>
              <a:sym typeface="Arial"/>
            </a:endParaRPr>
          </a:p>
        </p:txBody>
      </p:sp>
      <p:sp>
        <p:nvSpPr>
          <p:cNvPr id="944" name="Google Shape;944;p11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Wat is een use case?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17"/>
          <p:cNvSpPr txBox="1"/>
          <p:nvPr/>
        </p:nvSpPr>
        <p:spPr>
          <a:xfrm>
            <a:off x="1432351" y="1488063"/>
            <a:ext cx="8757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rPr>
              <a:t>Scope</a:t>
            </a:r>
            <a:endParaRPr sz="1400" i="0" u="none" strike="noStrike" cap="none">
              <a:solidFill>
                <a:srgbClr val="000000"/>
              </a:solidFill>
            </a:endParaRPr>
          </a:p>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rgbClr val="000000"/>
              </a:solidFill>
            </a:endParaRPr>
          </a:p>
        </p:txBody>
      </p:sp>
      <p:sp>
        <p:nvSpPr>
          <p:cNvPr id="950" name="Google Shape;950;p117"/>
          <p:cNvSpPr txBox="1"/>
          <p:nvPr/>
        </p:nvSpPr>
        <p:spPr>
          <a:xfrm>
            <a:off x="1432350" y="2994675"/>
            <a:ext cx="34389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Welke data hebben we nodig?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51" name="Google Shape;951;p117"/>
          <p:cNvPicPr preferRelativeResize="0"/>
          <p:nvPr/>
        </p:nvPicPr>
        <p:blipFill rotWithShape="1">
          <a:blip r:embed="rId3">
            <a:alphaModFix/>
          </a:blip>
          <a:srcRect/>
          <a:stretch/>
        </p:blipFill>
        <p:spPr>
          <a:xfrm>
            <a:off x="964426" y="1492659"/>
            <a:ext cx="350828" cy="350828"/>
          </a:xfrm>
          <a:prstGeom prst="rect">
            <a:avLst/>
          </a:prstGeom>
          <a:noFill/>
          <a:ln>
            <a:noFill/>
          </a:ln>
        </p:spPr>
      </p:pic>
      <p:pic>
        <p:nvPicPr>
          <p:cNvPr id="952" name="Google Shape;952;p117"/>
          <p:cNvPicPr preferRelativeResize="0"/>
          <p:nvPr/>
        </p:nvPicPr>
        <p:blipFill rotWithShape="1">
          <a:blip r:embed="rId4">
            <a:alphaModFix/>
          </a:blip>
          <a:srcRect/>
          <a:stretch/>
        </p:blipFill>
        <p:spPr>
          <a:xfrm>
            <a:off x="949676" y="2984515"/>
            <a:ext cx="380315" cy="380315"/>
          </a:xfrm>
          <a:prstGeom prst="rect">
            <a:avLst/>
          </a:prstGeom>
          <a:noFill/>
          <a:ln>
            <a:noFill/>
          </a:ln>
        </p:spPr>
      </p:pic>
      <p:sp>
        <p:nvSpPr>
          <p:cNvPr id="953" name="Google Shape;953;p117"/>
          <p:cNvSpPr txBox="1"/>
          <p:nvPr/>
        </p:nvSpPr>
        <p:spPr>
          <a:xfrm>
            <a:off x="964425" y="1949525"/>
            <a:ext cx="7575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latin typeface="Proxima Nova"/>
                <a:ea typeface="Proxima Nova"/>
                <a:cs typeface="Proxima Nova"/>
                <a:sym typeface="Proxima Nova"/>
              </a:rPr>
              <a:t>Als Agentschap voor de Uitbetaling van het Groeipakket wil ik de aanvraag van een gezin dat denkt in aanmerking te komen voor sociale toeslag bekijken, zodat ik kan controleren of het gezin hier effectief recht op heeft.</a:t>
            </a:r>
            <a:endParaRPr sz="1200">
              <a:latin typeface="Proxima Nova"/>
              <a:ea typeface="Proxima Nova"/>
              <a:cs typeface="Proxima Nova"/>
              <a:sym typeface="Proxima Nova"/>
            </a:endParaRPr>
          </a:p>
        </p:txBody>
      </p:sp>
      <p:sp>
        <p:nvSpPr>
          <p:cNvPr id="954" name="Google Shape;954;p117"/>
          <p:cNvSpPr txBox="1"/>
          <p:nvPr/>
        </p:nvSpPr>
        <p:spPr>
          <a:xfrm>
            <a:off x="1125775" y="3425600"/>
            <a:ext cx="51975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Loonfiches laatste 6 maanden (bruto belastbaar inkomen op jaarbasis per loonfiche)</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Hoeveel inkomens in het gezin (tewerkstelling of niet, leefloon, uitkering, …)</a:t>
            </a:r>
            <a:endParaRPr sz="1200">
              <a:latin typeface="Proxima Nova"/>
              <a:ea typeface="Proxima Nova"/>
              <a:cs typeface="Proxima Nova"/>
              <a:sym typeface="Proxima Nova"/>
            </a:endParaRPr>
          </a:p>
        </p:txBody>
      </p:sp>
      <p:sp>
        <p:nvSpPr>
          <p:cNvPr id="955" name="Google Shape;955;p11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a:t>
            </a:r>
            <a:r>
              <a:rPr lang="en" sz="2200" b="1"/>
              <a:t>- manuele alarmbelprocedure voor sociale toeslag</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18"/>
          <p:cNvSpPr txBox="1"/>
          <p:nvPr/>
        </p:nvSpPr>
        <p:spPr>
          <a:xfrm>
            <a:off x="983300" y="3406550"/>
            <a:ext cx="51975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Actueel netto inkomen (van een recente loonbrief)</a:t>
            </a:r>
            <a:endParaRPr sz="1200">
              <a:latin typeface="Proxima Nova"/>
              <a:ea typeface="Proxima Nova"/>
              <a:cs typeface="Proxima Nova"/>
              <a:sym typeface="Proxima Nova"/>
            </a:endParaRPr>
          </a:p>
        </p:txBody>
      </p:sp>
      <p:sp>
        <p:nvSpPr>
          <p:cNvPr id="961" name="Google Shape;961;p11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a:t>
            </a:r>
            <a:r>
              <a:rPr lang="en" sz="2200" b="1"/>
              <a:t>- verhuurder en potentiële huurder</a:t>
            </a:r>
            <a:endParaRPr sz="2200"/>
          </a:p>
        </p:txBody>
      </p:sp>
      <p:sp>
        <p:nvSpPr>
          <p:cNvPr id="962" name="Google Shape;962;p118"/>
          <p:cNvSpPr txBox="1"/>
          <p:nvPr/>
        </p:nvSpPr>
        <p:spPr>
          <a:xfrm>
            <a:off x="1432351" y="1488063"/>
            <a:ext cx="8757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rPr>
              <a:t>Scope</a:t>
            </a:r>
            <a:endParaRPr sz="1400" i="0" u="none" strike="noStrike" cap="none">
              <a:solidFill>
                <a:srgbClr val="000000"/>
              </a:solidFill>
            </a:endParaRPr>
          </a:p>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rgbClr val="000000"/>
              </a:solidFill>
            </a:endParaRPr>
          </a:p>
        </p:txBody>
      </p:sp>
      <p:pic>
        <p:nvPicPr>
          <p:cNvPr id="963" name="Google Shape;963;p118"/>
          <p:cNvPicPr preferRelativeResize="0"/>
          <p:nvPr/>
        </p:nvPicPr>
        <p:blipFill rotWithShape="1">
          <a:blip r:embed="rId3">
            <a:alphaModFix/>
          </a:blip>
          <a:srcRect/>
          <a:stretch/>
        </p:blipFill>
        <p:spPr>
          <a:xfrm>
            <a:off x="964426" y="1492659"/>
            <a:ext cx="350828" cy="350828"/>
          </a:xfrm>
          <a:prstGeom prst="rect">
            <a:avLst/>
          </a:prstGeom>
          <a:noFill/>
          <a:ln>
            <a:noFill/>
          </a:ln>
        </p:spPr>
      </p:pic>
      <p:sp>
        <p:nvSpPr>
          <p:cNvPr id="964" name="Google Shape;964;p118"/>
          <p:cNvSpPr txBox="1"/>
          <p:nvPr/>
        </p:nvSpPr>
        <p:spPr>
          <a:xfrm>
            <a:off x="964425" y="1949525"/>
            <a:ext cx="757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latin typeface="Proxima Nova"/>
                <a:ea typeface="Proxima Nova"/>
                <a:cs typeface="Proxima Nova"/>
                <a:sym typeface="Proxima Nova"/>
              </a:rPr>
              <a:t>Als verhuurder wil ik het nettoloon kennen van een potentiële nieuwe huurder. Dit zodat ik kan inschatten of het risico op wanbetaling laag genoeg is.</a:t>
            </a:r>
            <a:endParaRPr sz="1200">
              <a:latin typeface="Proxima Nova"/>
              <a:ea typeface="Proxima Nova"/>
              <a:cs typeface="Proxima Nova"/>
              <a:sym typeface="Proxima Nova"/>
            </a:endParaRPr>
          </a:p>
        </p:txBody>
      </p:sp>
      <p:sp>
        <p:nvSpPr>
          <p:cNvPr id="965" name="Google Shape;965;p118"/>
          <p:cNvSpPr txBox="1"/>
          <p:nvPr/>
        </p:nvSpPr>
        <p:spPr>
          <a:xfrm>
            <a:off x="1432350" y="2994675"/>
            <a:ext cx="34389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Welke data hebben we nodig?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66" name="Google Shape;966;p118"/>
          <p:cNvPicPr preferRelativeResize="0"/>
          <p:nvPr/>
        </p:nvPicPr>
        <p:blipFill rotWithShape="1">
          <a:blip r:embed="rId4">
            <a:alphaModFix/>
          </a:blip>
          <a:srcRect/>
          <a:stretch/>
        </p:blipFill>
        <p:spPr>
          <a:xfrm>
            <a:off x="949676" y="2984515"/>
            <a:ext cx="380315" cy="38031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1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a:t>
            </a:r>
            <a:r>
              <a:rPr lang="en" sz="2200" b="1"/>
              <a:t>- hypothecair krediet (banken)</a:t>
            </a:r>
            <a:endParaRPr sz="2200"/>
          </a:p>
        </p:txBody>
      </p:sp>
      <p:sp>
        <p:nvSpPr>
          <p:cNvPr id="972" name="Google Shape;972;p119"/>
          <p:cNvSpPr txBox="1"/>
          <p:nvPr/>
        </p:nvSpPr>
        <p:spPr>
          <a:xfrm>
            <a:off x="1432351" y="1488063"/>
            <a:ext cx="8757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rPr>
              <a:t>Scope</a:t>
            </a:r>
            <a:endParaRPr sz="1400" i="0" u="none" strike="noStrike" cap="none">
              <a:solidFill>
                <a:srgbClr val="000000"/>
              </a:solidFill>
            </a:endParaRPr>
          </a:p>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rgbClr val="000000"/>
              </a:solidFill>
            </a:endParaRPr>
          </a:p>
        </p:txBody>
      </p:sp>
      <p:pic>
        <p:nvPicPr>
          <p:cNvPr id="973" name="Google Shape;973;p119"/>
          <p:cNvPicPr preferRelativeResize="0"/>
          <p:nvPr/>
        </p:nvPicPr>
        <p:blipFill rotWithShape="1">
          <a:blip r:embed="rId3">
            <a:alphaModFix/>
          </a:blip>
          <a:srcRect/>
          <a:stretch/>
        </p:blipFill>
        <p:spPr>
          <a:xfrm>
            <a:off x="964426" y="1492659"/>
            <a:ext cx="350828" cy="350828"/>
          </a:xfrm>
          <a:prstGeom prst="rect">
            <a:avLst/>
          </a:prstGeom>
          <a:noFill/>
          <a:ln>
            <a:noFill/>
          </a:ln>
        </p:spPr>
      </p:pic>
      <p:sp>
        <p:nvSpPr>
          <p:cNvPr id="974" name="Google Shape;974;p119"/>
          <p:cNvSpPr txBox="1"/>
          <p:nvPr/>
        </p:nvSpPr>
        <p:spPr>
          <a:xfrm>
            <a:off x="964425" y="1949525"/>
            <a:ext cx="757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latin typeface="Proxima Nova"/>
                <a:ea typeface="Proxima Nova"/>
                <a:cs typeface="Proxima Nova"/>
                <a:sym typeface="Proxima Nova"/>
              </a:rPr>
              <a:t>Als bank wil ik het actueel arbeidsinkomen van een jong koppel kennen, om te verifiëren dat zij de hypothecaire lening die ze aanvragen, zullen kunnen betalen.</a:t>
            </a:r>
            <a:endParaRPr sz="1200">
              <a:latin typeface="Proxima Nova"/>
              <a:ea typeface="Proxima Nova"/>
              <a:cs typeface="Proxima Nova"/>
              <a:sym typeface="Proxima Nova"/>
            </a:endParaRPr>
          </a:p>
        </p:txBody>
      </p:sp>
      <p:sp>
        <p:nvSpPr>
          <p:cNvPr id="975" name="Google Shape;975;p119"/>
          <p:cNvSpPr txBox="1"/>
          <p:nvPr/>
        </p:nvSpPr>
        <p:spPr>
          <a:xfrm>
            <a:off x="983300" y="3406550"/>
            <a:ext cx="65433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Actueel netto inkomen (van een recente loonbrief)</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Welk werknemersstatuut hebben deze personen (arbeider/bediende/werkloze)?</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Info over de werkgever</a:t>
            </a:r>
            <a:endParaRPr sz="1200">
              <a:latin typeface="Proxima Nova"/>
              <a:ea typeface="Proxima Nova"/>
              <a:cs typeface="Proxima Nova"/>
              <a:sym typeface="Proxima Nova"/>
            </a:endParaRPr>
          </a:p>
        </p:txBody>
      </p:sp>
      <p:sp>
        <p:nvSpPr>
          <p:cNvPr id="976" name="Google Shape;976;p119"/>
          <p:cNvSpPr txBox="1"/>
          <p:nvPr/>
        </p:nvSpPr>
        <p:spPr>
          <a:xfrm>
            <a:off x="1432350" y="2994675"/>
            <a:ext cx="34389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Welke data hebben we nodig?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77" name="Google Shape;977;p119"/>
          <p:cNvPicPr preferRelativeResize="0"/>
          <p:nvPr/>
        </p:nvPicPr>
        <p:blipFill rotWithShape="1">
          <a:blip r:embed="rId4">
            <a:alphaModFix/>
          </a:blip>
          <a:srcRect/>
          <a:stretch/>
        </p:blipFill>
        <p:spPr>
          <a:xfrm>
            <a:off x="949676" y="2984515"/>
            <a:ext cx="380315" cy="38031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2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a:t>
            </a:r>
            <a:r>
              <a:rPr lang="en" sz="2200" b="1"/>
              <a:t>- autoverzekering</a:t>
            </a:r>
            <a:endParaRPr sz="2200"/>
          </a:p>
        </p:txBody>
      </p:sp>
      <p:sp>
        <p:nvSpPr>
          <p:cNvPr id="983" name="Google Shape;983;p120"/>
          <p:cNvSpPr txBox="1"/>
          <p:nvPr/>
        </p:nvSpPr>
        <p:spPr>
          <a:xfrm>
            <a:off x="1432351" y="1488063"/>
            <a:ext cx="8757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rPr>
              <a:t>Scope</a:t>
            </a:r>
            <a:endParaRPr sz="1400" i="0" u="none" strike="noStrike" cap="none">
              <a:solidFill>
                <a:srgbClr val="000000"/>
              </a:solidFill>
            </a:endParaRPr>
          </a:p>
          <a:p>
            <a:pPr marL="0" marR="0" lvl="0" indent="0" algn="l" rtl="0">
              <a:lnSpc>
                <a:spcPct val="100000"/>
              </a:lnSpc>
              <a:spcBef>
                <a:spcPts val="0"/>
              </a:spcBef>
              <a:spcAft>
                <a:spcPts val="0"/>
              </a:spcAft>
              <a:buClr>
                <a:srgbClr val="000000"/>
              </a:buClr>
              <a:buSzPts val="1800"/>
              <a:buFont typeface="Arial"/>
              <a:buNone/>
            </a:pPr>
            <a:endParaRPr sz="1800" i="0" u="none" strike="noStrike" cap="none">
              <a:solidFill>
                <a:srgbClr val="000000"/>
              </a:solidFill>
            </a:endParaRPr>
          </a:p>
        </p:txBody>
      </p:sp>
      <p:pic>
        <p:nvPicPr>
          <p:cNvPr id="984" name="Google Shape;984;p120"/>
          <p:cNvPicPr preferRelativeResize="0"/>
          <p:nvPr/>
        </p:nvPicPr>
        <p:blipFill rotWithShape="1">
          <a:blip r:embed="rId3">
            <a:alphaModFix/>
          </a:blip>
          <a:srcRect/>
          <a:stretch/>
        </p:blipFill>
        <p:spPr>
          <a:xfrm>
            <a:off x="964426" y="1492659"/>
            <a:ext cx="350828" cy="350828"/>
          </a:xfrm>
          <a:prstGeom prst="rect">
            <a:avLst/>
          </a:prstGeom>
          <a:noFill/>
          <a:ln>
            <a:noFill/>
          </a:ln>
        </p:spPr>
      </p:pic>
      <p:sp>
        <p:nvSpPr>
          <p:cNvPr id="985" name="Google Shape;985;p120"/>
          <p:cNvSpPr txBox="1"/>
          <p:nvPr/>
        </p:nvSpPr>
        <p:spPr>
          <a:xfrm>
            <a:off x="964425" y="1949525"/>
            <a:ext cx="757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latin typeface="Proxima Nova"/>
                <a:ea typeface="Proxima Nova"/>
                <a:cs typeface="Proxima Nova"/>
                <a:sym typeface="Proxima Nova"/>
              </a:rPr>
              <a:t>Als verzekeraar wil ik de aanvraag voor een autoverzekering onderzoeken zodat ik kan bepalen of deze persoon een hoog risico draagt en welke autoverzekering het best bij de aanvrager past.</a:t>
            </a:r>
            <a:endParaRPr sz="1200">
              <a:latin typeface="Proxima Nova"/>
              <a:ea typeface="Proxima Nova"/>
              <a:cs typeface="Proxima Nova"/>
              <a:sym typeface="Proxima Nova"/>
            </a:endParaRPr>
          </a:p>
        </p:txBody>
      </p:sp>
      <p:sp>
        <p:nvSpPr>
          <p:cNvPr id="986" name="Google Shape;986;p120"/>
          <p:cNvSpPr txBox="1"/>
          <p:nvPr/>
        </p:nvSpPr>
        <p:spPr>
          <a:xfrm>
            <a:off x="983300" y="3406550"/>
            <a:ext cx="65433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Actueel netto inkomen (van een recente loonbrief)</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Welk werknemersstatuut hebben deze personen (arbeider/bediende/werkloze)?</a:t>
            </a:r>
            <a:endParaRPr sz="1200">
              <a:latin typeface="Proxima Nova"/>
              <a:ea typeface="Proxima Nova"/>
              <a:cs typeface="Proxima Nova"/>
              <a:sym typeface="Proxima Nova"/>
            </a:endParaRPr>
          </a:p>
          <a:p>
            <a:pPr marL="457200" lvl="0" indent="-304800" algn="l" rtl="0">
              <a:spcBef>
                <a:spcPts val="0"/>
              </a:spcBef>
              <a:spcAft>
                <a:spcPts val="0"/>
              </a:spcAft>
              <a:buSzPts val="1200"/>
              <a:buFont typeface="Proxima Nova"/>
              <a:buChar char="➔"/>
            </a:pPr>
            <a:r>
              <a:rPr lang="en" sz="1200">
                <a:latin typeface="Proxima Nova"/>
                <a:ea typeface="Proxima Nova"/>
                <a:cs typeface="Proxima Nova"/>
                <a:sym typeface="Proxima Nova"/>
              </a:rPr>
              <a:t>Info over de werkgever</a:t>
            </a:r>
            <a:endParaRPr sz="1200">
              <a:latin typeface="Proxima Nova"/>
              <a:ea typeface="Proxima Nova"/>
              <a:cs typeface="Proxima Nova"/>
              <a:sym typeface="Proxima Nova"/>
            </a:endParaRPr>
          </a:p>
        </p:txBody>
      </p:sp>
      <p:sp>
        <p:nvSpPr>
          <p:cNvPr id="987" name="Google Shape;987;p120"/>
          <p:cNvSpPr txBox="1"/>
          <p:nvPr/>
        </p:nvSpPr>
        <p:spPr>
          <a:xfrm>
            <a:off x="1432350" y="2994675"/>
            <a:ext cx="3438900" cy="360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1" u="none" strike="noStrike" cap="none">
                <a:solidFill>
                  <a:srgbClr val="000000"/>
                </a:solidFill>
                <a:latin typeface="Arial"/>
                <a:ea typeface="Arial"/>
                <a:cs typeface="Arial"/>
                <a:sym typeface="Arial"/>
              </a:rPr>
              <a:t>Welke data hebben we nodig?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88" name="Google Shape;988;p120"/>
          <p:cNvPicPr preferRelativeResize="0"/>
          <p:nvPr/>
        </p:nvPicPr>
        <p:blipFill rotWithShape="1">
          <a:blip r:embed="rId4">
            <a:alphaModFix/>
          </a:blip>
          <a:srcRect/>
          <a:stretch/>
        </p:blipFill>
        <p:spPr>
          <a:xfrm>
            <a:off x="949676" y="2984515"/>
            <a:ext cx="380315" cy="38031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993" name="Google Shape;993;p121"/>
          <p:cNvPicPr preferRelativeResize="0"/>
          <p:nvPr/>
        </p:nvPicPr>
        <p:blipFill rotWithShape="1">
          <a:blip r:embed="rId3">
            <a:alphaModFix amt="10000"/>
          </a:blip>
          <a:srcRect l="44900"/>
          <a:stretch/>
        </p:blipFill>
        <p:spPr>
          <a:xfrm>
            <a:off x="4893463" y="0"/>
            <a:ext cx="4250431" cy="5143503"/>
          </a:xfrm>
          <a:prstGeom prst="rect">
            <a:avLst/>
          </a:prstGeom>
          <a:noFill/>
          <a:ln>
            <a:noFill/>
          </a:ln>
        </p:spPr>
      </p:pic>
      <p:sp>
        <p:nvSpPr>
          <p:cNvPr id="994" name="Google Shape;994;p121"/>
          <p:cNvSpPr txBox="1"/>
          <p:nvPr/>
        </p:nvSpPr>
        <p:spPr>
          <a:xfrm>
            <a:off x="436950" y="190650"/>
            <a:ext cx="4456500" cy="17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Font typeface="Arial"/>
              <a:buNone/>
            </a:pPr>
            <a:r>
              <a:rPr lang="en" sz="3200" b="1"/>
              <a:t>Use case storyline</a:t>
            </a:r>
            <a:endParaRPr sz="2900"/>
          </a:p>
          <a:p>
            <a:pPr marL="0" lvl="0" indent="0" algn="just" rtl="0">
              <a:lnSpc>
                <a:spcPct val="115000"/>
              </a:lnSpc>
              <a:spcBef>
                <a:spcPts val="1200"/>
              </a:spcBef>
              <a:spcAft>
                <a:spcPts val="0"/>
              </a:spcAft>
              <a:buNone/>
            </a:pPr>
            <a:r>
              <a:rPr lang="en" sz="1100"/>
              <a:t>Een </a:t>
            </a:r>
            <a:r>
              <a:rPr lang="en" sz="1100" b="1"/>
              <a:t>persoon </a:t>
            </a:r>
            <a:r>
              <a:rPr lang="en" sz="1100"/>
              <a:t>dient eerst een </a:t>
            </a:r>
            <a:r>
              <a:rPr lang="en" sz="1100" b="1"/>
              <a:t>arbeidscontract </a:t>
            </a:r>
            <a:r>
              <a:rPr lang="en" sz="1100"/>
              <a:t>te hebben bij een </a:t>
            </a:r>
            <a:r>
              <a:rPr lang="en" sz="1100" b="1"/>
              <a:t>organisatie</a:t>
            </a:r>
            <a:r>
              <a:rPr lang="en" sz="1100"/>
              <a:t>.</a:t>
            </a:r>
            <a:endParaRPr sz="1100"/>
          </a:p>
          <a:p>
            <a:pPr marL="0" lvl="0" indent="0" algn="just" rtl="0">
              <a:lnSpc>
                <a:spcPct val="115000"/>
              </a:lnSpc>
              <a:spcBef>
                <a:spcPts val="1200"/>
              </a:spcBef>
              <a:spcAft>
                <a:spcPts val="0"/>
              </a:spcAft>
              <a:buNone/>
            </a:pPr>
            <a:r>
              <a:rPr lang="en" sz="1100">
                <a:solidFill>
                  <a:schemeClr val="lt1"/>
                </a:solidFill>
                <a:highlight>
                  <a:schemeClr val="dk1"/>
                </a:highlight>
              </a:rPr>
              <a:t>Dit is relevant voor:</a:t>
            </a:r>
            <a:r>
              <a:rPr lang="en" sz="1100"/>
              <a:t> Een autoverzekeraar of bank kan informatie opvragen m.b.t. de werkgever van een persoon (naam, adres, …). </a:t>
            </a:r>
            <a:endParaRPr sz="1100"/>
          </a:p>
        </p:txBody>
      </p:sp>
      <p:sp>
        <p:nvSpPr>
          <p:cNvPr id="995" name="Google Shape;995;p121"/>
          <p:cNvSpPr/>
          <p:nvPr/>
        </p:nvSpPr>
        <p:spPr>
          <a:xfrm>
            <a:off x="5116375" y="2627250"/>
            <a:ext cx="3597600" cy="5661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Char char="-"/>
            </a:pPr>
            <a:r>
              <a:rPr lang="en" sz="1200" b="1">
                <a:solidFill>
                  <a:schemeClr val="dk1"/>
                </a:solidFill>
              </a:rPr>
              <a:t>De organisatie kan zowel een private of publieke organisatie zijn. Deze kan geïdentificeerd worden door een unieke sleutel (bv. KBO nummer).</a:t>
            </a:r>
            <a:br>
              <a:rPr lang="en" sz="1200" b="1">
                <a:solidFill>
                  <a:schemeClr val="dk1"/>
                </a:solidFill>
              </a:rPr>
            </a:br>
            <a:endParaRPr sz="1200" b="1">
              <a:solidFill>
                <a:schemeClr val="dk1"/>
              </a:solidFill>
            </a:endParaRPr>
          </a:p>
          <a:p>
            <a:pPr marL="457200" marR="0" lvl="0" indent="-304800" algn="l" rtl="0">
              <a:lnSpc>
                <a:spcPct val="115000"/>
              </a:lnSpc>
              <a:spcBef>
                <a:spcPts val="0"/>
              </a:spcBef>
              <a:spcAft>
                <a:spcPts val="0"/>
              </a:spcAft>
              <a:buClr>
                <a:schemeClr val="dk1"/>
              </a:buClr>
              <a:buSzPts val="1200"/>
              <a:buChar char="-"/>
            </a:pPr>
            <a:r>
              <a:rPr lang="en" sz="1200" b="1">
                <a:solidFill>
                  <a:schemeClr val="dk1"/>
                </a:solidFill>
              </a:rPr>
              <a:t>De persoon is identificeerbaar door een unieke sleutel (bv. rijksregisternummer).</a:t>
            </a:r>
            <a:endParaRPr sz="1200" b="1">
              <a:solidFill>
                <a:schemeClr val="dk1"/>
              </a:solidFill>
            </a:endParaRPr>
          </a:p>
        </p:txBody>
      </p:sp>
      <p:grpSp>
        <p:nvGrpSpPr>
          <p:cNvPr id="996" name="Google Shape;996;p121"/>
          <p:cNvGrpSpPr/>
          <p:nvPr/>
        </p:nvGrpSpPr>
        <p:grpSpPr>
          <a:xfrm>
            <a:off x="399964" y="2629300"/>
            <a:ext cx="1354058" cy="1048200"/>
            <a:chOff x="1217340" y="2817775"/>
            <a:chExt cx="2716810" cy="1048200"/>
          </a:xfrm>
        </p:grpSpPr>
        <p:sp>
          <p:nvSpPr>
            <p:cNvPr id="997" name="Google Shape;997;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998" name="Google Shape;998;p121"/>
            <p:cNvSpPr/>
            <p:nvPr/>
          </p:nvSpPr>
          <p:spPr>
            <a:xfrm>
              <a:off x="1217340" y="2817775"/>
              <a:ext cx="2716800" cy="3606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OSLO-Persoon:: Persoon</a:t>
              </a:r>
              <a:endParaRPr sz="1100">
                <a:solidFill>
                  <a:srgbClr val="FFFFFF"/>
                </a:solidFill>
              </a:endParaRPr>
            </a:p>
          </p:txBody>
        </p:sp>
      </p:grpSp>
      <p:grpSp>
        <p:nvGrpSpPr>
          <p:cNvPr id="999" name="Google Shape;999;p121"/>
          <p:cNvGrpSpPr/>
          <p:nvPr/>
        </p:nvGrpSpPr>
        <p:grpSpPr>
          <a:xfrm>
            <a:off x="1909406" y="2629300"/>
            <a:ext cx="1291838" cy="1048200"/>
            <a:chOff x="1217350" y="2817775"/>
            <a:chExt cx="2716800" cy="1048200"/>
          </a:xfrm>
        </p:grpSpPr>
        <p:sp>
          <p:nvSpPr>
            <p:cNvPr id="1000" name="Google Shape;1000;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01" name="Google Shape;1001;p12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Arbeidscontract</a:t>
              </a:r>
              <a:endParaRPr sz="1100">
                <a:solidFill>
                  <a:srgbClr val="FFFFFF"/>
                </a:solidFill>
              </a:endParaRPr>
            </a:p>
          </p:txBody>
        </p:sp>
      </p:grpSp>
      <p:grpSp>
        <p:nvGrpSpPr>
          <p:cNvPr id="1002" name="Google Shape;1002;p121"/>
          <p:cNvGrpSpPr/>
          <p:nvPr/>
        </p:nvGrpSpPr>
        <p:grpSpPr>
          <a:xfrm>
            <a:off x="3356625" y="2629600"/>
            <a:ext cx="1473079" cy="1048200"/>
            <a:chOff x="1217337" y="2817775"/>
            <a:chExt cx="2874300" cy="1048200"/>
          </a:xfrm>
        </p:grpSpPr>
        <p:sp>
          <p:nvSpPr>
            <p:cNvPr id="1003" name="Google Shape;1003;p121"/>
            <p:cNvSpPr/>
            <p:nvPr/>
          </p:nvSpPr>
          <p:spPr>
            <a:xfrm>
              <a:off x="1217337" y="2817775"/>
              <a:ext cx="28743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04" name="Google Shape;1004;p121"/>
            <p:cNvSpPr/>
            <p:nvPr/>
          </p:nvSpPr>
          <p:spPr>
            <a:xfrm>
              <a:off x="1217337" y="2817775"/>
              <a:ext cx="2874300" cy="3480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OSLO-Organisatie::</a:t>
              </a:r>
              <a:endParaRPr sz="1100">
                <a:solidFill>
                  <a:srgbClr val="FFFFFF"/>
                </a:solidFill>
              </a:endParaRPr>
            </a:p>
            <a:p>
              <a:pPr marL="0" lvl="0" indent="0" algn="ctr" rtl="0">
                <a:spcBef>
                  <a:spcPts val="0"/>
                </a:spcBef>
                <a:spcAft>
                  <a:spcPts val="0"/>
                </a:spcAft>
                <a:buNone/>
              </a:pPr>
              <a:r>
                <a:rPr lang="en" sz="1100">
                  <a:solidFill>
                    <a:srgbClr val="FFFFFF"/>
                  </a:solidFill>
                </a:rPr>
                <a:t>Organisatie</a:t>
              </a:r>
              <a:endParaRPr sz="1100">
                <a:solidFill>
                  <a:srgbClr val="FFFFFF"/>
                </a:solidFill>
              </a:endParaRPr>
            </a:p>
          </p:txBody>
        </p:sp>
      </p:grpSp>
      <p:cxnSp>
        <p:nvCxnSpPr>
          <p:cNvPr id="1005" name="Google Shape;1005;p121"/>
          <p:cNvCxnSpPr>
            <a:stCxn id="997" idx="3"/>
            <a:endCxn id="1000" idx="1"/>
          </p:cNvCxnSpPr>
          <p:nvPr/>
        </p:nvCxnSpPr>
        <p:spPr>
          <a:xfrm>
            <a:off x="1754022" y="3153400"/>
            <a:ext cx="155400" cy="600"/>
          </a:xfrm>
          <a:prstGeom prst="bentConnector3">
            <a:avLst>
              <a:gd name="adj1" fmla="val 49995"/>
            </a:avLst>
          </a:prstGeom>
          <a:noFill/>
          <a:ln w="9525" cap="flat" cmpd="sng">
            <a:solidFill>
              <a:schemeClr val="dk2"/>
            </a:solidFill>
            <a:prstDash val="dash"/>
            <a:round/>
            <a:headEnd type="none" w="med" len="med"/>
            <a:tailEnd type="none" w="med" len="med"/>
          </a:ln>
        </p:spPr>
      </p:cxnSp>
      <p:cxnSp>
        <p:nvCxnSpPr>
          <p:cNvPr id="1006" name="Google Shape;1006;p121"/>
          <p:cNvCxnSpPr>
            <a:stCxn id="1000" idx="3"/>
            <a:endCxn id="1003" idx="1"/>
          </p:cNvCxnSpPr>
          <p:nvPr/>
        </p:nvCxnSpPr>
        <p:spPr>
          <a:xfrm>
            <a:off x="3201244" y="3153400"/>
            <a:ext cx="155400" cy="600"/>
          </a:xfrm>
          <a:prstGeom prst="bentConnector3">
            <a:avLst>
              <a:gd name="adj1" fmla="val 49994"/>
            </a:avLst>
          </a:prstGeom>
          <a:noFill/>
          <a:ln w="9525" cap="flat" cmpd="sng">
            <a:solidFill>
              <a:schemeClr val="dk2"/>
            </a:solidFill>
            <a:prstDash val="dash"/>
            <a:round/>
            <a:headEnd type="none" w="med" len="med"/>
            <a:tailEnd type="none" w="med" len="med"/>
          </a:ln>
        </p:spPr>
      </p:cxnSp>
      <p:grpSp>
        <p:nvGrpSpPr>
          <p:cNvPr id="1007" name="Google Shape;1007;p121"/>
          <p:cNvGrpSpPr/>
          <p:nvPr/>
        </p:nvGrpSpPr>
        <p:grpSpPr>
          <a:xfrm>
            <a:off x="5052906" y="1253838"/>
            <a:ext cx="744947" cy="462256"/>
            <a:chOff x="1217350" y="2817775"/>
            <a:chExt cx="2716800" cy="1048200"/>
          </a:xfrm>
        </p:grpSpPr>
        <p:sp>
          <p:nvSpPr>
            <p:cNvPr id="1008" name="Google Shape;1008;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09" name="Google Shape;1009;p12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10" name="Google Shape;1010;p121"/>
          <p:cNvCxnSpPr>
            <a:stCxn id="1008" idx="3"/>
            <a:endCxn id="1011" idx="1"/>
          </p:cNvCxnSpPr>
          <p:nvPr/>
        </p:nvCxnSpPr>
        <p:spPr>
          <a:xfrm>
            <a:off x="5797852" y="1484966"/>
            <a:ext cx="159600" cy="600"/>
          </a:xfrm>
          <a:prstGeom prst="bentConnector3">
            <a:avLst>
              <a:gd name="adj1" fmla="val 49958"/>
            </a:avLst>
          </a:prstGeom>
          <a:noFill/>
          <a:ln w="9525" cap="flat" cmpd="sng">
            <a:solidFill>
              <a:schemeClr val="dk2"/>
            </a:solidFill>
            <a:prstDash val="dash"/>
            <a:round/>
            <a:headEnd type="none" w="med" len="med"/>
            <a:tailEnd type="none" w="med" len="med"/>
          </a:ln>
        </p:spPr>
      </p:cxnSp>
      <p:grpSp>
        <p:nvGrpSpPr>
          <p:cNvPr id="1012" name="Google Shape;1012;p121"/>
          <p:cNvGrpSpPr/>
          <p:nvPr/>
        </p:nvGrpSpPr>
        <p:grpSpPr>
          <a:xfrm>
            <a:off x="5957318" y="1253831"/>
            <a:ext cx="744947" cy="462256"/>
            <a:chOff x="1217350" y="2817775"/>
            <a:chExt cx="2716800" cy="1048200"/>
          </a:xfrm>
        </p:grpSpPr>
        <p:sp>
          <p:nvSpPr>
            <p:cNvPr id="1011" name="Google Shape;1011;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13" name="Google Shape;1013;p121"/>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1014" name="Google Shape;1014;p121"/>
          <p:cNvGrpSpPr/>
          <p:nvPr/>
        </p:nvGrpSpPr>
        <p:grpSpPr>
          <a:xfrm>
            <a:off x="6846931" y="1253856"/>
            <a:ext cx="744947" cy="462256"/>
            <a:chOff x="1217350" y="2817775"/>
            <a:chExt cx="2716800" cy="1048200"/>
          </a:xfrm>
        </p:grpSpPr>
        <p:sp>
          <p:nvSpPr>
            <p:cNvPr id="1015" name="Google Shape;1015;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16" name="Google Shape;1016;p121"/>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1017" name="Google Shape;1017;p121"/>
          <p:cNvGrpSpPr/>
          <p:nvPr/>
        </p:nvGrpSpPr>
        <p:grpSpPr>
          <a:xfrm>
            <a:off x="7706956" y="1253862"/>
            <a:ext cx="744947" cy="462256"/>
            <a:chOff x="1217350" y="2817775"/>
            <a:chExt cx="2716800" cy="1048200"/>
          </a:xfrm>
        </p:grpSpPr>
        <p:sp>
          <p:nvSpPr>
            <p:cNvPr id="1018" name="Google Shape;1018;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19" name="Google Shape;1019;p121"/>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20" name="Google Shape;1020;p121"/>
          <p:cNvCxnSpPr>
            <a:stCxn id="1011" idx="3"/>
            <a:endCxn id="1015" idx="1"/>
          </p:cNvCxnSpPr>
          <p:nvPr/>
        </p:nvCxnSpPr>
        <p:spPr>
          <a:xfrm>
            <a:off x="6702265" y="1484959"/>
            <a:ext cx="144600" cy="600"/>
          </a:xfrm>
          <a:prstGeom prst="bentConnector3">
            <a:avLst>
              <a:gd name="adj1" fmla="val 50023"/>
            </a:avLst>
          </a:prstGeom>
          <a:noFill/>
          <a:ln w="9525" cap="flat" cmpd="sng">
            <a:solidFill>
              <a:schemeClr val="dk2"/>
            </a:solidFill>
            <a:prstDash val="dash"/>
            <a:round/>
            <a:headEnd type="none" w="med" len="med"/>
            <a:tailEnd type="none" w="med" len="med"/>
          </a:ln>
        </p:spPr>
      </p:cxnSp>
      <p:cxnSp>
        <p:nvCxnSpPr>
          <p:cNvPr id="1021" name="Google Shape;1021;p121"/>
          <p:cNvCxnSpPr>
            <a:stCxn id="1018" idx="1"/>
            <a:endCxn id="1015" idx="3"/>
          </p:cNvCxnSpPr>
          <p:nvPr/>
        </p:nvCxnSpPr>
        <p:spPr>
          <a:xfrm flipH="1">
            <a:off x="7591756" y="1484990"/>
            <a:ext cx="115200" cy="600"/>
          </a:xfrm>
          <a:prstGeom prst="bentConnector3">
            <a:avLst>
              <a:gd name="adj1" fmla="val 49947"/>
            </a:avLst>
          </a:prstGeom>
          <a:noFill/>
          <a:ln w="9525" cap="flat" cmpd="sng">
            <a:solidFill>
              <a:schemeClr val="dk2"/>
            </a:solidFill>
            <a:prstDash val="dash"/>
            <a:round/>
            <a:headEnd type="none" w="med" len="med"/>
            <a:tailEnd type="none" w="med" len="med"/>
          </a:ln>
        </p:spPr>
      </p:cxnSp>
      <p:grpSp>
        <p:nvGrpSpPr>
          <p:cNvPr id="1022" name="Google Shape;1022;p121"/>
          <p:cNvGrpSpPr/>
          <p:nvPr/>
        </p:nvGrpSpPr>
        <p:grpSpPr>
          <a:xfrm>
            <a:off x="5957331" y="1825263"/>
            <a:ext cx="744947" cy="462256"/>
            <a:chOff x="1217350" y="2817775"/>
            <a:chExt cx="2716800" cy="1048200"/>
          </a:xfrm>
        </p:grpSpPr>
        <p:sp>
          <p:nvSpPr>
            <p:cNvPr id="1023" name="Google Shape;1023;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24" name="Google Shape;1024;p12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25" name="Google Shape;1025;p121"/>
          <p:cNvCxnSpPr>
            <a:stCxn id="1011" idx="2"/>
            <a:endCxn id="1024" idx="0"/>
          </p:cNvCxnSpPr>
          <p:nvPr/>
        </p:nvCxnSpPr>
        <p:spPr>
          <a:xfrm rot="-5400000" flipH="1">
            <a:off x="6275491" y="1770388"/>
            <a:ext cx="109200" cy="600"/>
          </a:xfrm>
          <a:prstGeom prst="bentConnector3">
            <a:avLst>
              <a:gd name="adj1" fmla="val 49989"/>
            </a:avLst>
          </a:prstGeom>
          <a:noFill/>
          <a:ln w="9525" cap="flat" cmpd="sng">
            <a:solidFill>
              <a:schemeClr val="dk2"/>
            </a:solidFill>
            <a:prstDash val="dash"/>
            <a:round/>
            <a:headEnd type="none" w="med" len="med"/>
            <a:tailEnd type="none" w="med" len="med"/>
          </a:ln>
        </p:spPr>
      </p:cxnSp>
      <p:grpSp>
        <p:nvGrpSpPr>
          <p:cNvPr id="1026" name="Google Shape;1026;p121"/>
          <p:cNvGrpSpPr/>
          <p:nvPr/>
        </p:nvGrpSpPr>
        <p:grpSpPr>
          <a:xfrm>
            <a:off x="7706956" y="1825275"/>
            <a:ext cx="744947" cy="462256"/>
            <a:chOff x="1217350" y="2817775"/>
            <a:chExt cx="2716800" cy="1048200"/>
          </a:xfrm>
        </p:grpSpPr>
        <p:sp>
          <p:nvSpPr>
            <p:cNvPr id="1027" name="Google Shape;1027;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28" name="Google Shape;1028;p12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29" name="Google Shape;1029;p121"/>
          <p:cNvCxnSpPr>
            <a:stCxn id="1018" idx="2"/>
            <a:endCxn id="1028" idx="0"/>
          </p:cNvCxnSpPr>
          <p:nvPr/>
        </p:nvCxnSpPr>
        <p:spPr>
          <a:xfrm rot="-5400000" flipH="1">
            <a:off x="8025129" y="1770418"/>
            <a:ext cx="109200" cy="600"/>
          </a:xfrm>
          <a:prstGeom prst="bentConnector3">
            <a:avLst>
              <a:gd name="adj1" fmla="val 49980"/>
            </a:avLst>
          </a:prstGeom>
          <a:noFill/>
          <a:ln w="9525" cap="flat" cmpd="sng">
            <a:solidFill>
              <a:schemeClr val="dk2"/>
            </a:solidFill>
            <a:prstDash val="dash"/>
            <a:round/>
            <a:headEnd type="none" w="med" len="med"/>
            <a:tailEnd type="none" w="med" len="med"/>
          </a:ln>
        </p:spPr>
      </p:cxnSp>
      <p:grpSp>
        <p:nvGrpSpPr>
          <p:cNvPr id="1030" name="Google Shape;1030;p121"/>
          <p:cNvGrpSpPr/>
          <p:nvPr/>
        </p:nvGrpSpPr>
        <p:grpSpPr>
          <a:xfrm>
            <a:off x="6846931" y="676863"/>
            <a:ext cx="744947" cy="462256"/>
            <a:chOff x="1217350" y="2817775"/>
            <a:chExt cx="2716800" cy="1048200"/>
          </a:xfrm>
        </p:grpSpPr>
        <p:sp>
          <p:nvSpPr>
            <p:cNvPr id="1031" name="Google Shape;1031;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32" name="Google Shape;1032;p12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33" name="Google Shape;1033;p121"/>
          <p:cNvCxnSpPr>
            <a:stCxn id="1034" idx="2"/>
            <a:endCxn id="1032" idx="0"/>
          </p:cNvCxnSpPr>
          <p:nvPr/>
        </p:nvCxnSpPr>
        <p:spPr>
          <a:xfrm rot="-5400000" flipH="1">
            <a:off x="7167954" y="624719"/>
            <a:ext cx="103500" cy="600"/>
          </a:xfrm>
          <a:prstGeom prst="bentConnector3">
            <a:avLst>
              <a:gd name="adj1" fmla="val 50045"/>
            </a:avLst>
          </a:prstGeom>
          <a:noFill/>
          <a:ln w="9525" cap="flat" cmpd="sng">
            <a:solidFill>
              <a:schemeClr val="dk2"/>
            </a:solidFill>
            <a:prstDash val="dash"/>
            <a:round/>
            <a:headEnd type="none" w="med" len="med"/>
            <a:tailEnd type="none" w="med" len="med"/>
          </a:ln>
        </p:spPr>
      </p:cxnSp>
      <p:grpSp>
        <p:nvGrpSpPr>
          <p:cNvPr id="1035" name="Google Shape;1035;p121"/>
          <p:cNvGrpSpPr/>
          <p:nvPr/>
        </p:nvGrpSpPr>
        <p:grpSpPr>
          <a:xfrm>
            <a:off x="6846931" y="111013"/>
            <a:ext cx="744947" cy="462256"/>
            <a:chOff x="1217350" y="2817775"/>
            <a:chExt cx="2716800" cy="1048200"/>
          </a:xfrm>
        </p:grpSpPr>
        <p:sp>
          <p:nvSpPr>
            <p:cNvPr id="1034" name="Google Shape;1034;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36" name="Google Shape;1036;p12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37" name="Google Shape;1037;p121"/>
          <p:cNvCxnSpPr>
            <a:stCxn id="1016" idx="0"/>
            <a:endCxn id="1031" idx="2"/>
          </p:cNvCxnSpPr>
          <p:nvPr/>
        </p:nvCxnSpPr>
        <p:spPr>
          <a:xfrm rot="-5400000">
            <a:off x="7162404" y="1196256"/>
            <a:ext cx="114600" cy="600"/>
          </a:xfrm>
          <a:prstGeom prst="bentConnector3">
            <a:avLst>
              <a:gd name="adj1" fmla="val 50060"/>
            </a:avLst>
          </a:prstGeom>
          <a:noFill/>
          <a:ln w="9525" cap="flat" cmpd="sng">
            <a:solidFill>
              <a:schemeClr val="dk2"/>
            </a:solidFill>
            <a:prstDash val="dash"/>
            <a:round/>
            <a:headEnd type="none" w="med" len="med"/>
            <a:tailEnd type="none" w="med" len="med"/>
          </a:ln>
        </p:spPr>
      </p:cxnSp>
      <p:cxnSp>
        <p:nvCxnSpPr>
          <p:cNvPr id="1038" name="Google Shape;1038;p121"/>
          <p:cNvCxnSpPr>
            <a:stCxn id="1034" idx="1"/>
            <a:endCxn id="1013" idx="0"/>
          </p:cNvCxnSpPr>
          <p:nvPr/>
        </p:nvCxnSpPr>
        <p:spPr>
          <a:xfrm flipH="1">
            <a:off x="6329731" y="342141"/>
            <a:ext cx="517200" cy="911700"/>
          </a:xfrm>
          <a:prstGeom prst="bentConnector2">
            <a:avLst/>
          </a:prstGeom>
          <a:noFill/>
          <a:ln w="9525" cap="flat" cmpd="sng">
            <a:solidFill>
              <a:schemeClr val="dk2"/>
            </a:solidFill>
            <a:prstDash val="dash"/>
            <a:round/>
            <a:headEnd type="none" w="med" len="med"/>
            <a:tailEnd type="none" w="med" len="med"/>
          </a:ln>
        </p:spPr>
      </p:cxnSp>
      <p:grpSp>
        <p:nvGrpSpPr>
          <p:cNvPr id="1039" name="Google Shape;1039;p121"/>
          <p:cNvGrpSpPr/>
          <p:nvPr/>
        </p:nvGrpSpPr>
        <p:grpSpPr>
          <a:xfrm>
            <a:off x="7999031" y="111013"/>
            <a:ext cx="744947" cy="462256"/>
            <a:chOff x="1217350" y="2817775"/>
            <a:chExt cx="2716800" cy="1048200"/>
          </a:xfrm>
        </p:grpSpPr>
        <p:sp>
          <p:nvSpPr>
            <p:cNvPr id="1040" name="Google Shape;1040;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41" name="Google Shape;1041;p12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1042" name="Google Shape;1042;p121"/>
          <p:cNvGrpSpPr/>
          <p:nvPr/>
        </p:nvGrpSpPr>
        <p:grpSpPr>
          <a:xfrm>
            <a:off x="7999031" y="678488"/>
            <a:ext cx="744947" cy="462256"/>
            <a:chOff x="1217350" y="2817775"/>
            <a:chExt cx="2716800" cy="1048200"/>
          </a:xfrm>
        </p:grpSpPr>
        <p:sp>
          <p:nvSpPr>
            <p:cNvPr id="1043" name="Google Shape;1043;p121"/>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44" name="Google Shape;1044;p121"/>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45" name="Google Shape;1045;p121"/>
          <p:cNvCxnSpPr>
            <a:stCxn id="1044" idx="0"/>
            <a:endCxn id="1040" idx="2"/>
          </p:cNvCxnSpPr>
          <p:nvPr/>
        </p:nvCxnSpPr>
        <p:spPr>
          <a:xfrm rot="-5400000">
            <a:off x="8319154" y="625538"/>
            <a:ext cx="105300" cy="600"/>
          </a:xfrm>
          <a:prstGeom prst="bentConnector3">
            <a:avLst>
              <a:gd name="adj1" fmla="val 4996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50" name="Google Shape;1050;p122"/>
          <p:cNvPicPr preferRelativeResize="0"/>
          <p:nvPr/>
        </p:nvPicPr>
        <p:blipFill rotWithShape="1">
          <a:blip r:embed="rId3">
            <a:alphaModFix amt="10000"/>
          </a:blip>
          <a:srcRect l="44900"/>
          <a:stretch/>
        </p:blipFill>
        <p:spPr>
          <a:xfrm>
            <a:off x="4893450" y="0"/>
            <a:ext cx="4250431" cy="5143503"/>
          </a:xfrm>
          <a:prstGeom prst="rect">
            <a:avLst/>
          </a:prstGeom>
          <a:noFill/>
          <a:ln>
            <a:noFill/>
          </a:ln>
        </p:spPr>
      </p:pic>
      <p:sp>
        <p:nvSpPr>
          <p:cNvPr id="1051" name="Google Shape;1051;p122"/>
          <p:cNvSpPr txBox="1"/>
          <p:nvPr/>
        </p:nvSpPr>
        <p:spPr>
          <a:xfrm>
            <a:off x="436950" y="190650"/>
            <a:ext cx="4456500" cy="228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2900"/>
              <a:buFont typeface="Arial"/>
              <a:buNone/>
            </a:pPr>
            <a:r>
              <a:rPr lang="en" sz="3200" b="1"/>
              <a:t>Use case storyline</a:t>
            </a:r>
            <a:endParaRPr sz="600" b="1" i="0" u="none" strike="noStrike" cap="none">
              <a:solidFill>
                <a:srgbClr val="000000"/>
              </a:solidFill>
              <a:latin typeface="Arial"/>
              <a:ea typeface="Arial"/>
              <a:cs typeface="Arial"/>
              <a:sym typeface="Arial"/>
            </a:endParaRPr>
          </a:p>
          <a:p>
            <a:pPr marL="0" lvl="0" indent="0" algn="just" rtl="0">
              <a:lnSpc>
                <a:spcPct val="115000"/>
              </a:lnSpc>
              <a:spcBef>
                <a:spcPts val="1200"/>
              </a:spcBef>
              <a:spcAft>
                <a:spcPts val="0"/>
              </a:spcAft>
              <a:buNone/>
            </a:pPr>
            <a:r>
              <a:rPr lang="en" sz="1100"/>
              <a:t>In sommige gevallen is informatie over het </a:t>
            </a:r>
            <a:r>
              <a:rPr lang="en" sz="1100" b="1"/>
              <a:t>gezin </a:t>
            </a:r>
            <a:r>
              <a:rPr lang="en" sz="1100"/>
              <a:t>ook nuttig, zoals bij de uitkering van een sociale toeslag aan een persoon.</a:t>
            </a:r>
            <a:endParaRPr sz="1100"/>
          </a:p>
          <a:p>
            <a:pPr marL="0" lvl="0" indent="0" algn="just" rtl="0">
              <a:lnSpc>
                <a:spcPct val="115000"/>
              </a:lnSpc>
              <a:spcBef>
                <a:spcPts val="1200"/>
              </a:spcBef>
              <a:spcAft>
                <a:spcPts val="0"/>
              </a:spcAft>
              <a:buNone/>
            </a:pPr>
            <a:r>
              <a:rPr lang="en" sz="1100">
                <a:solidFill>
                  <a:schemeClr val="lt1"/>
                </a:solidFill>
                <a:highlight>
                  <a:schemeClr val="dk1"/>
                </a:highlight>
              </a:rPr>
              <a:t>Dit is relevant voor:</a:t>
            </a:r>
            <a:r>
              <a:rPr lang="en" sz="1100"/>
              <a:t> De instantie die de sociale toeslag verleent kan bekijken wie deel uitmaakt van het gezin, welke personen ten laste zijn van wie, ...</a:t>
            </a:r>
            <a:endParaRPr sz="1100"/>
          </a:p>
          <a:p>
            <a:pPr marL="0" lvl="0" indent="0" algn="just" rtl="0">
              <a:lnSpc>
                <a:spcPct val="115000"/>
              </a:lnSpc>
              <a:spcBef>
                <a:spcPts val="1200"/>
              </a:spcBef>
              <a:spcAft>
                <a:spcPts val="0"/>
              </a:spcAft>
              <a:buNone/>
            </a:pPr>
            <a:endParaRPr sz="1100"/>
          </a:p>
        </p:txBody>
      </p:sp>
      <p:sp>
        <p:nvSpPr>
          <p:cNvPr id="1052" name="Google Shape;1052;p122"/>
          <p:cNvSpPr/>
          <p:nvPr/>
        </p:nvSpPr>
        <p:spPr>
          <a:xfrm>
            <a:off x="5434700" y="2496925"/>
            <a:ext cx="3450600" cy="566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200" b="1">
                <a:solidFill>
                  <a:schemeClr val="dk1"/>
                </a:solidFill>
              </a:rPr>
              <a:t>Een gezin vormt een sociale eenheid. Een gezin heeft een gezinsadres.</a:t>
            </a:r>
            <a:endParaRPr sz="1200" b="1">
              <a:solidFill>
                <a:schemeClr val="dk1"/>
              </a:solidFill>
            </a:endParaRPr>
          </a:p>
          <a:p>
            <a:pPr marL="0" marR="0" lvl="0" indent="0" algn="l" rtl="0">
              <a:lnSpc>
                <a:spcPct val="115000"/>
              </a:lnSpc>
              <a:spcBef>
                <a:spcPts val="0"/>
              </a:spcBef>
              <a:spcAft>
                <a:spcPts val="0"/>
              </a:spcAft>
              <a:buNone/>
            </a:pPr>
            <a:endParaRPr sz="1200" b="1">
              <a:solidFill>
                <a:schemeClr val="dk1"/>
              </a:solidFill>
            </a:endParaRPr>
          </a:p>
          <a:p>
            <a:pPr marL="0" marR="0" lvl="0" indent="0" algn="l" rtl="0">
              <a:lnSpc>
                <a:spcPct val="115000"/>
              </a:lnSpc>
              <a:spcBef>
                <a:spcPts val="0"/>
              </a:spcBef>
              <a:spcAft>
                <a:spcPts val="0"/>
              </a:spcAft>
              <a:buNone/>
            </a:pPr>
            <a:r>
              <a:rPr lang="en" sz="1200" b="1">
                <a:solidFill>
                  <a:schemeClr val="dk1"/>
                </a:solidFill>
              </a:rPr>
              <a:t>Verschillende personen kunnen deel uitmaken van een gezin. Zij hebben telkens een volledige naam, een geboortedatum en een verblijfplaats.</a:t>
            </a:r>
            <a:endParaRPr sz="1200" b="1">
              <a:solidFill>
                <a:schemeClr val="dk1"/>
              </a:solidFill>
            </a:endParaRPr>
          </a:p>
          <a:p>
            <a:pPr marL="0" marR="0" lvl="0" indent="0" algn="l" rtl="0">
              <a:lnSpc>
                <a:spcPct val="115000"/>
              </a:lnSpc>
              <a:spcBef>
                <a:spcPts val="0"/>
              </a:spcBef>
              <a:spcAft>
                <a:spcPts val="0"/>
              </a:spcAft>
              <a:buNone/>
            </a:pPr>
            <a:endParaRPr sz="1200" b="1">
              <a:solidFill>
                <a:schemeClr val="dk1"/>
              </a:solidFill>
            </a:endParaRPr>
          </a:p>
          <a:p>
            <a:pPr marL="0" marR="0" lvl="0" indent="0" algn="l" rtl="0">
              <a:lnSpc>
                <a:spcPct val="115000"/>
              </a:lnSpc>
              <a:spcBef>
                <a:spcPts val="0"/>
              </a:spcBef>
              <a:spcAft>
                <a:spcPts val="0"/>
              </a:spcAft>
              <a:buNone/>
            </a:pPr>
            <a:r>
              <a:rPr lang="en" sz="1200" b="1">
                <a:solidFill>
                  <a:schemeClr val="dk1"/>
                </a:solidFill>
              </a:rPr>
              <a:t>Een persoon kan hoofd of lid zijn van een gezin.</a:t>
            </a:r>
            <a:endParaRPr sz="1200" b="1">
              <a:solidFill>
                <a:schemeClr val="dk1"/>
              </a:solidFill>
            </a:endParaRPr>
          </a:p>
          <a:p>
            <a:pPr marL="0" marR="0" lvl="0" indent="0" algn="l" rtl="0">
              <a:lnSpc>
                <a:spcPct val="115000"/>
              </a:lnSpc>
              <a:spcBef>
                <a:spcPts val="0"/>
              </a:spcBef>
              <a:spcAft>
                <a:spcPts val="0"/>
              </a:spcAft>
              <a:buNone/>
            </a:pPr>
            <a:endParaRPr sz="1200" b="1">
              <a:solidFill>
                <a:schemeClr val="dk1"/>
              </a:solidFill>
            </a:endParaRPr>
          </a:p>
          <a:p>
            <a:pPr marL="0" marR="0" lvl="0" indent="0" algn="l" rtl="0">
              <a:lnSpc>
                <a:spcPct val="115000"/>
              </a:lnSpc>
              <a:spcBef>
                <a:spcPts val="0"/>
              </a:spcBef>
              <a:spcAft>
                <a:spcPts val="0"/>
              </a:spcAft>
              <a:buNone/>
            </a:pPr>
            <a:endParaRPr sz="1200" b="1">
              <a:solidFill>
                <a:schemeClr val="dk1"/>
              </a:solidFill>
            </a:endParaRPr>
          </a:p>
        </p:txBody>
      </p:sp>
      <p:cxnSp>
        <p:nvCxnSpPr>
          <p:cNvPr id="1053" name="Google Shape;1053;p122"/>
          <p:cNvCxnSpPr>
            <a:stCxn id="1054" idx="3"/>
            <a:endCxn id="1055" idx="1"/>
          </p:cNvCxnSpPr>
          <p:nvPr/>
        </p:nvCxnSpPr>
        <p:spPr>
          <a:xfrm>
            <a:off x="2197745" y="3063025"/>
            <a:ext cx="678900" cy="600"/>
          </a:xfrm>
          <a:prstGeom prst="bentConnector3">
            <a:avLst>
              <a:gd name="adj1" fmla="val 49989"/>
            </a:avLst>
          </a:prstGeom>
          <a:noFill/>
          <a:ln w="9525" cap="flat" cmpd="sng">
            <a:solidFill>
              <a:schemeClr val="dk2"/>
            </a:solidFill>
            <a:prstDash val="dash"/>
            <a:round/>
            <a:headEnd type="none" w="med" len="med"/>
            <a:tailEnd type="none" w="med" len="med"/>
          </a:ln>
        </p:spPr>
      </p:cxnSp>
      <p:grpSp>
        <p:nvGrpSpPr>
          <p:cNvPr id="1056" name="Google Shape;1056;p122"/>
          <p:cNvGrpSpPr/>
          <p:nvPr/>
        </p:nvGrpSpPr>
        <p:grpSpPr>
          <a:xfrm>
            <a:off x="2876491" y="2538925"/>
            <a:ext cx="1473054" cy="1048200"/>
            <a:chOff x="1217340" y="2817775"/>
            <a:chExt cx="2716810" cy="1048200"/>
          </a:xfrm>
        </p:grpSpPr>
        <p:sp>
          <p:nvSpPr>
            <p:cNvPr id="1055" name="Google Shape;1055;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57" name="Google Shape;1057;p122"/>
            <p:cNvSpPr/>
            <p:nvPr/>
          </p:nvSpPr>
          <p:spPr>
            <a:xfrm>
              <a:off x="1217340" y="2817775"/>
              <a:ext cx="2716800" cy="3606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OSLO-Persoon:: Persoon</a:t>
              </a:r>
              <a:endParaRPr sz="1100">
                <a:solidFill>
                  <a:srgbClr val="FFFFFF"/>
                </a:solidFill>
              </a:endParaRPr>
            </a:p>
          </p:txBody>
        </p:sp>
      </p:grpSp>
      <p:grpSp>
        <p:nvGrpSpPr>
          <p:cNvPr id="1058" name="Google Shape;1058;p122"/>
          <p:cNvGrpSpPr/>
          <p:nvPr/>
        </p:nvGrpSpPr>
        <p:grpSpPr>
          <a:xfrm>
            <a:off x="724691" y="2538925"/>
            <a:ext cx="1473054" cy="1048200"/>
            <a:chOff x="1217340" y="2817775"/>
            <a:chExt cx="2716810" cy="1048200"/>
          </a:xfrm>
        </p:grpSpPr>
        <p:sp>
          <p:nvSpPr>
            <p:cNvPr id="1054" name="Google Shape;1054;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59" name="Google Shape;1059;p122"/>
            <p:cNvSpPr/>
            <p:nvPr/>
          </p:nvSpPr>
          <p:spPr>
            <a:xfrm>
              <a:off x="1217340" y="2817775"/>
              <a:ext cx="2716800" cy="3606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OSLO-Persoon:: Gezin</a:t>
              </a:r>
              <a:endParaRPr sz="1100">
                <a:solidFill>
                  <a:srgbClr val="FFFFFF"/>
                </a:solidFill>
              </a:endParaRPr>
            </a:p>
          </p:txBody>
        </p:sp>
      </p:grpSp>
      <p:grpSp>
        <p:nvGrpSpPr>
          <p:cNvPr id="1060" name="Google Shape;1060;p122"/>
          <p:cNvGrpSpPr/>
          <p:nvPr/>
        </p:nvGrpSpPr>
        <p:grpSpPr>
          <a:xfrm>
            <a:off x="5052906" y="1253838"/>
            <a:ext cx="744947" cy="462256"/>
            <a:chOff x="1217350" y="2817775"/>
            <a:chExt cx="2716800" cy="1048200"/>
          </a:xfrm>
        </p:grpSpPr>
        <p:sp>
          <p:nvSpPr>
            <p:cNvPr id="1061" name="Google Shape;1061;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62" name="Google Shape;1062;p122"/>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63" name="Google Shape;1063;p122"/>
          <p:cNvCxnSpPr>
            <a:stCxn id="1061" idx="3"/>
            <a:endCxn id="1064" idx="1"/>
          </p:cNvCxnSpPr>
          <p:nvPr/>
        </p:nvCxnSpPr>
        <p:spPr>
          <a:xfrm>
            <a:off x="5797852" y="1484966"/>
            <a:ext cx="159600" cy="600"/>
          </a:xfrm>
          <a:prstGeom prst="bentConnector3">
            <a:avLst>
              <a:gd name="adj1" fmla="val 49958"/>
            </a:avLst>
          </a:prstGeom>
          <a:noFill/>
          <a:ln w="9525" cap="flat" cmpd="sng">
            <a:solidFill>
              <a:schemeClr val="dk2"/>
            </a:solidFill>
            <a:prstDash val="dash"/>
            <a:round/>
            <a:headEnd type="none" w="med" len="med"/>
            <a:tailEnd type="none" w="med" len="med"/>
          </a:ln>
        </p:spPr>
      </p:cxnSp>
      <p:grpSp>
        <p:nvGrpSpPr>
          <p:cNvPr id="1065" name="Google Shape;1065;p122"/>
          <p:cNvGrpSpPr/>
          <p:nvPr/>
        </p:nvGrpSpPr>
        <p:grpSpPr>
          <a:xfrm>
            <a:off x="5957318" y="1253831"/>
            <a:ext cx="744947" cy="462256"/>
            <a:chOff x="1217350" y="2817775"/>
            <a:chExt cx="2716800" cy="1048200"/>
          </a:xfrm>
        </p:grpSpPr>
        <p:sp>
          <p:nvSpPr>
            <p:cNvPr id="1064" name="Google Shape;1064;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66" name="Google Shape;1066;p122"/>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1067" name="Google Shape;1067;p122"/>
          <p:cNvGrpSpPr/>
          <p:nvPr/>
        </p:nvGrpSpPr>
        <p:grpSpPr>
          <a:xfrm>
            <a:off x="6846931" y="1253856"/>
            <a:ext cx="744947" cy="462256"/>
            <a:chOff x="1217350" y="2817775"/>
            <a:chExt cx="2716800" cy="1048200"/>
          </a:xfrm>
        </p:grpSpPr>
        <p:sp>
          <p:nvSpPr>
            <p:cNvPr id="1068" name="Google Shape;1068;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69" name="Google Shape;1069;p12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1070" name="Google Shape;1070;p122"/>
          <p:cNvGrpSpPr/>
          <p:nvPr/>
        </p:nvGrpSpPr>
        <p:grpSpPr>
          <a:xfrm>
            <a:off x="7706956" y="1253862"/>
            <a:ext cx="744947" cy="462256"/>
            <a:chOff x="1217350" y="2817775"/>
            <a:chExt cx="2716800" cy="1048200"/>
          </a:xfrm>
        </p:grpSpPr>
        <p:sp>
          <p:nvSpPr>
            <p:cNvPr id="1071" name="Google Shape;1071;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72" name="Google Shape;1072;p12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73" name="Google Shape;1073;p122"/>
          <p:cNvCxnSpPr>
            <a:stCxn id="1064" idx="3"/>
            <a:endCxn id="1068" idx="1"/>
          </p:cNvCxnSpPr>
          <p:nvPr/>
        </p:nvCxnSpPr>
        <p:spPr>
          <a:xfrm>
            <a:off x="6702265" y="1484959"/>
            <a:ext cx="144600" cy="600"/>
          </a:xfrm>
          <a:prstGeom prst="bentConnector3">
            <a:avLst>
              <a:gd name="adj1" fmla="val 50023"/>
            </a:avLst>
          </a:prstGeom>
          <a:noFill/>
          <a:ln w="9525" cap="flat" cmpd="sng">
            <a:solidFill>
              <a:schemeClr val="dk2"/>
            </a:solidFill>
            <a:prstDash val="dash"/>
            <a:round/>
            <a:headEnd type="none" w="med" len="med"/>
            <a:tailEnd type="none" w="med" len="med"/>
          </a:ln>
        </p:spPr>
      </p:cxnSp>
      <p:cxnSp>
        <p:nvCxnSpPr>
          <p:cNvPr id="1074" name="Google Shape;1074;p122"/>
          <p:cNvCxnSpPr>
            <a:stCxn id="1071" idx="1"/>
            <a:endCxn id="1068" idx="3"/>
          </p:cNvCxnSpPr>
          <p:nvPr/>
        </p:nvCxnSpPr>
        <p:spPr>
          <a:xfrm flipH="1">
            <a:off x="7591756" y="1484990"/>
            <a:ext cx="115200" cy="600"/>
          </a:xfrm>
          <a:prstGeom prst="bentConnector3">
            <a:avLst>
              <a:gd name="adj1" fmla="val 49947"/>
            </a:avLst>
          </a:prstGeom>
          <a:noFill/>
          <a:ln w="9525" cap="flat" cmpd="sng">
            <a:solidFill>
              <a:schemeClr val="dk2"/>
            </a:solidFill>
            <a:prstDash val="dash"/>
            <a:round/>
            <a:headEnd type="none" w="med" len="med"/>
            <a:tailEnd type="none" w="med" len="med"/>
          </a:ln>
        </p:spPr>
      </p:cxnSp>
      <p:grpSp>
        <p:nvGrpSpPr>
          <p:cNvPr id="1075" name="Google Shape;1075;p122"/>
          <p:cNvGrpSpPr/>
          <p:nvPr/>
        </p:nvGrpSpPr>
        <p:grpSpPr>
          <a:xfrm>
            <a:off x="5957331" y="1825263"/>
            <a:ext cx="744947" cy="462256"/>
            <a:chOff x="1217350" y="2817775"/>
            <a:chExt cx="2716800" cy="1048200"/>
          </a:xfrm>
        </p:grpSpPr>
        <p:sp>
          <p:nvSpPr>
            <p:cNvPr id="1076" name="Google Shape;1076;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77" name="Google Shape;1077;p12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78" name="Google Shape;1078;p122"/>
          <p:cNvCxnSpPr>
            <a:stCxn id="1064" idx="2"/>
            <a:endCxn id="1077" idx="0"/>
          </p:cNvCxnSpPr>
          <p:nvPr/>
        </p:nvCxnSpPr>
        <p:spPr>
          <a:xfrm rot="-5400000" flipH="1">
            <a:off x="6275491" y="1770388"/>
            <a:ext cx="109200" cy="600"/>
          </a:xfrm>
          <a:prstGeom prst="bentConnector3">
            <a:avLst>
              <a:gd name="adj1" fmla="val 49989"/>
            </a:avLst>
          </a:prstGeom>
          <a:noFill/>
          <a:ln w="9525" cap="flat" cmpd="sng">
            <a:solidFill>
              <a:schemeClr val="dk2"/>
            </a:solidFill>
            <a:prstDash val="dash"/>
            <a:round/>
            <a:headEnd type="none" w="med" len="med"/>
            <a:tailEnd type="none" w="med" len="med"/>
          </a:ln>
        </p:spPr>
      </p:cxnSp>
      <p:grpSp>
        <p:nvGrpSpPr>
          <p:cNvPr id="1079" name="Google Shape;1079;p122"/>
          <p:cNvGrpSpPr/>
          <p:nvPr/>
        </p:nvGrpSpPr>
        <p:grpSpPr>
          <a:xfrm>
            <a:off x="7706956" y="1825275"/>
            <a:ext cx="744947" cy="462256"/>
            <a:chOff x="1217350" y="2817775"/>
            <a:chExt cx="2716800" cy="1048200"/>
          </a:xfrm>
        </p:grpSpPr>
        <p:sp>
          <p:nvSpPr>
            <p:cNvPr id="1080" name="Google Shape;1080;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81" name="Google Shape;1081;p12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82" name="Google Shape;1082;p122"/>
          <p:cNvCxnSpPr>
            <a:stCxn id="1071" idx="2"/>
            <a:endCxn id="1081" idx="0"/>
          </p:cNvCxnSpPr>
          <p:nvPr/>
        </p:nvCxnSpPr>
        <p:spPr>
          <a:xfrm rot="-5400000" flipH="1">
            <a:off x="8025129" y="1770418"/>
            <a:ext cx="109200" cy="600"/>
          </a:xfrm>
          <a:prstGeom prst="bentConnector3">
            <a:avLst>
              <a:gd name="adj1" fmla="val 49980"/>
            </a:avLst>
          </a:prstGeom>
          <a:noFill/>
          <a:ln w="9525" cap="flat" cmpd="sng">
            <a:solidFill>
              <a:schemeClr val="dk2"/>
            </a:solidFill>
            <a:prstDash val="dash"/>
            <a:round/>
            <a:headEnd type="none" w="med" len="med"/>
            <a:tailEnd type="none" w="med" len="med"/>
          </a:ln>
        </p:spPr>
      </p:cxnSp>
      <p:grpSp>
        <p:nvGrpSpPr>
          <p:cNvPr id="1083" name="Google Shape;1083;p122"/>
          <p:cNvGrpSpPr/>
          <p:nvPr/>
        </p:nvGrpSpPr>
        <p:grpSpPr>
          <a:xfrm>
            <a:off x="6846931" y="676863"/>
            <a:ext cx="744947" cy="462256"/>
            <a:chOff x="1217350" y="2817775"/>
            <a:chExt cx="2716800" cy="1048200"/>
          </a:xfrm>
        </p:grpSpPr>
        <p:sp>
          <p:nvSpPr>
            <p:cNvPr id="1084" name="Google Shape;1084;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85" name="Google Shape;1085;p12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86" name="Google Shape;1086;p122"/>
          <p:cNvCxnSpPr>
            <a:stCxn id="1087" idx="2"/>
            <a:endCxn id="1085" idx="0"/>
          </p:cNvCxnSpPr>
          <p:nvPr/>
        </p:nvCxnSpPr>
        <p:spPr>
          <a:xfrm rot="-5400000" flipH="1">
            <a:off x="7167954" y="624719"/>
            <a:ext cx="103500" cy="600"/>
          </a:xfrm>
          <a:prstGeom prst="bentConnector3">
            <a:avLst>
              <a:gd name="adj1" fmla="val 50045"/>
            </a:avLst>
          </a:prstGeom>
          <a:noFill/>
          <a:ln w="9525" cap="flat" cmpd="sng">
            <a:solidFill>
              <a:schemeClr val="dk2"/>
            </a:solidFill>
            <a:prstDash val="dash"/>
            <a:round/>
            <a:headEnd type="none" w="med" len="med"/>
            <a:tailEnd type="none" w="med" len="med"/>
          </a:ln>
        </p:spPr>
      </p:cxnSp>
      <p:grpSp>
        <p:nvGrpSpPr>
          <p:cNvPr id="1088" name="Google Shape;1088;p122"/>
          <p:cNvGrpSpPr/>
          <p:nvPr/>
        </p:nvGrpSpPr>
        <p:grpSpPr>
          <a:xfrm>
            <a:off x="6846931" y="111013"/>
            <a:ext cx="744947" cy="462256"/>
            <a:chOff x="1217350" y="2817775"/>
            <a:chExt cx="2716800" cy="1048200"/>
          </a:xfrm>
        </p:grpSpPr>
        <p:sp>
          <p:nvSpPr>
            <p:cNvPr id="1087" name="Google Shape;1087;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89" name="Google Shape;1089;p12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90" name="Google Shape;1090;p122"/>
          <p:cNvCxnSpPr>
            <a:stCxn id="1069" idx="0"/>
            <a:endCxn id="1084" idx="2"/>
          </p:cNvCxnSpPr>
          <p:nvPr/>
        </p:nvCxnSpPr>
        <p:spPr>
          <a:xfrm rot="-5400000">
            <a:off x="7162404" y="1196256"/>
            <a:ext cx="114600" cy="600"/>
          </a:xfrm>
          <a:prstGeom prst="bentConnector3">
            <a:avLst>
              <a:gd name="adj1" fmla="val 50060"/>
            </a:avLst>
          </a:prstGeom>
          <a:noFill/>
          <a:ln w="9525" cap="flat" cmpd="sng">
            <a:solidFill>
              <a:schemeClr val="dk2"/>
            </a:solidFill>
            <a:prstDash val="dash"/>
            <a:round/>
            <a:headEnd type="none" w="med" len="med"/>
            <a:tailEnd type="none" w="med" len="med"/>
          </a:ln>
        </p:spPr>
      </p:cxnSp>
      <p:cxnSp>
        <p:nvCxnSpPr>
          <p:cNvPr id="1091" name="Google Shape;1091;p122"/>
          <p:cNvCxnSpPr>
            <a:stCxn id="1087" idx="1"/>
            <a:endCxn id="1066" idx="0"/>
          </p:cNvCxnSpPr>
          <p:nvPr/>
        </p:nvCxnSpPr>
        <p:spPr>
          <a:xfrm flipH="1">
            <a:off x="6329731" y="342141"/>
            <a:ext cx="517200" cy="911700"/>
          </a:xfrm>
          <a:prstGeom prst="bentConnector2">
            <a:avLst/>
          </a:prstGeom>
          <a:noFill/>
          <a:ln w="9525" cap="flat" cmpd="sng">
            <a:solidFill>
              <a:schemeClr val="dk2"/>
            </a:solidFill>
            <a:prstDash val="dash"/>
            <a:round/>
            <a:headEnd type="none" w="med" len="med"/>
            <a:tailEnd type="none" w="med" len="med"/>
          </a:ln>
        </p:spPr>
      </p:cxnSp>
      <p:grpSp>
        <p:nvGrpSpPr>
          <p:cNvPr id="1092" name="Google Shape;1092;p122"/>
          <p:cNvGrpSpPr/>
          <p:nvPr/>
        </p:nvGrpSpPr>
        <p:grpSpPr>
          <a:xfrm>
            <a:off x="7999031" y="111013"/>
            <a:ext cx="744947" cy="462256"/>
            <a:chOff x="1217350" y="2817775"/>
            <a:chExt cx="2716800" cy="1048200"/>
          </a:xfrm>
        </p:grpSpPr>
        <p:sp>
          <p:nvSpPr>
            <p:cNvPr id="1093" name="Google Shape;1093;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94" name="Google Shape;1094;p12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1095" name="Google Shape;1095;p122"/>
          <p:cNvGrpSpPr/>
          <p:nvPr/>
        </p:nvGrpSpPr>
        <p:grpSpPr>
          <a:xfrm>
            <a:off x="7999031" y="678488"/>
            <a:ext cx="744947" cy="462256"/>
            <a:chOff x="1217350" y="2817775"/>
            <a:chExt cx="2716800" cy="1048200"/>
          </a:xfrm>
        </p:grpSpPr>
        <p:sp>
          <p:nvSpPr>
            <p:cNvPr id="1096" name="Google Shape;1096;p122"/>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097" name="Google Shape;1097;p122"/>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098" name="Google Shape;1098;p122"/>
          <p:cNvCxnSpPr>
            <a:stCxn id="1097" idx="0"/>
            <a:endCxn id="1093" idx="2"/>
          </p:cNvCxnSpPr>
          <p:nvPr/>
        </p:nvCxnSpPr>
        <p:spPr>
          <a:xfrm rot="-5400000">
            <a:off x="8319154" y="625538"/>
            <a:ext cx="105300" cy="600"/>
          </a:xfrm>
          <a:prstGeom prst="bentConnector3">
            <a:avLst>
              <a:gd name="adj1" fmla="val 4996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000" b="1"/>
              <a:t>Agenda</a:t>
            </a:r>
            <a:endParaRPr sz="1200"/>
          </a:p>
        </p:txBody>
      </p:sp>
      <p:pic>
        <p:nvPicPr>
          <p:cNvPr id="443" name="Google Shape;443;p78"/>
          <p:cNvPicPr preferRelativeResize="0"/>
          <p:nvPr/>
        </p:nvPicPr>
        <p:blipFill rotWithShape="1">
          <a:blip r:embed="rId3">
            <a:alphaModFix amt="40000"/>
          </a:blip>
          <a:srcRect l="36146" r="27790"/>
          <a:stretch/>
        </p:blipFill>
        <p:spPr>
          <a:xfrm>
            <a:off x="6361550" y="2675"/>
            <a:ext cx="2782449" cy="5143501"/>
          </a:xfrm>
          <a:prstGeom prst="rect">
            <a:avLst/>
          </a:prstGeom>
          <a:noFill/>
          <a:ln>
            <a:noFill/>
          </a:ln>
        </p:spPr>
      </p:pic>
      <p:sp>
        <p:nvSpPr>
          <p:cNvPr id="444" name="Google Shape;444;p78"/>
          <p:cNvSpPr txBox="1"/>
          <p:nvPr/>
        </p:nvSpPr>
        <p:spPr>
          <a:xfrm>
            <a:off x="2420100" y="12741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Welkom	: Wie is wie			5 min</a:t>
            </a:r>
            <a:endParaRPr sz="1000">
              <a:solidFill>
                <a:srgbClr val="666666"/>
              </a:solidFill>
            </a:endParaRPr>
          </a:p>
        </p:txBody>
      </p:sp>
      <p:sp>
        <p:nvSpPr>
          <p:cNvPr id="445" name="Google Shape;445;p78"/>
          <p:cNvSpPr/>
          <p:nvPr/>
        </p:nvSpPr>
        <p:spPr>
          <a:xfrm>
            <a:off x="2229302" y="261641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446" name="Google Shape;446;p78"/>
          <p:cNvCxnSpPr>
            <a:endCxn id="447" idx="4"/>
          </p:cNvCxnSpPr>
          <p:nvPr/>
        </p:nvCxnSpPr>
        <p:spPr>
          <a:xfrm>
            <a:off x="2265302" y="1442399"/>
            <a:ext cx="2400" cy="2421900"/>
          </a:xfrm>
          <a:prstGeom prst="straightConnector1">
            <a:avLst/>
          </a:prstGeom>
          <a:noFill/>
          <a:ln w="28575" cap="flat" cmpd="sng">
            <a:solidFill>
              <a:srgbClr val="7D7D7D"/>
            </a:solidFill>
            <a:prstDash val="solid"/>
            <a:round/>
            <a:headEnd type="none" w="med" len="med"/>
            <a:tailEnd type="none" w="med" len="med"/>
          </a:ln>
        </p:spPr>
      </p:cxnSp>
      <p:sp>
        <p:nvSpPr>
          <p:cNvPr id="448" name="Google Shape;448;p78"/>
          <p:cNvSpPr/>
          <p:nvPr/>
        </p:nvSpPr>
        <p:spPr>
          <a:xfrm>
            <a:off x="2229302" y="1360838"/>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9" name="Google Shape;449;p78"/>
          <p:cNvSpPr/>
          <p:nvPr/>
        </p:nvSpPr>
        <p:spPr>
          <a:xfrm>
            <a:off x="2229302" y="219481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0" name="Google Shape;450;p78"/>
          <p:cNvSpPr/>
          <p:nvPr/>
        </p:nvSpPr>
        <p:spPr>
          <a:xfrm>
            <a:off x="2229302" y="2979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1" name="Google Shape;451;p78"/>
          <p:cNvSpPr/>
          <p:nvPr/>
        </p:nvSpPr>
        <p:spPr>
          <a:xfrm>
            <a:off x="2229302" y="3396874"/>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2" name="Google Shape;452;p78"/>
          <p:cNvSpPr/>
          <p:nvPr/>
        </p:nvSpPr>
        <p:spPr>
          <a:xfrm>
            <a:off x="2228843" y="261180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3" name="Google Shape;453;p78"/>
          <p:cNvSpPr/>
          <p:nvPr/>
        </p:nvSpPr>
        <p:spPr>
          <a:xfrm>
            <a:off x="2229302" y="1777827"/>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4" name="Google Shape;454;p78"/>
          <p:cNvSpPr txBox="1"/>
          <p:nvPr/>
        </p:nvSpPr>
        <p:spPr>
          <a:xfrm>
            <a:off x="2420100" y="16911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Aanleiding van dit traject		10 min</a:t>
            </a:r>
            <a:endParaRPr sz="1000">
              <a:solidFill>
                <a:srgbClr val="666666"/>
              </a:solidFill>
            </a:endParaRPr>
          </a:p>
        </p:txBody>
      </p:sp>
      <p:sp>
        <p:nvSpPr>
          <p:cNvPr id="455" name="Google Shape;455;p78"/>
          <p:cNvSpPr txBox="1"/>
          <p:nvPr/>
        </p:nvSpPr>
        <p:spPr>
          <a:xfrm>
            <a:off x="2420100" y="21081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OSLO					20 min</a:t>
            </a:r>
            <a:endParaRPr sz="1000">
              <a:solidFill>
                <a:srgbClr val="666666"/>
              </a:solidFill>
            </a:endParaRPr>
          </a:p>
        </p:txBody>
      </p:sp>
      <p:sp>
        <p:nvSpPr>
          <p:cNvPr id="456" name="Google Shape;456;p78"/>
          <p:cNvSpPr txBox="1"/>
          <p:nvPr/>
        </p:nvSpPr>
        <p:spPr>
          <a:xfrm>
            <a:off x="2420100" y="36966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Q&amp;A en volgende stappen		10 min</a:t>
            </a:r>
            <a:endParaRPr sz="1000">
              <a:solidFill>
                <a:srgbClr val="666666"/>
              </a:solidFill>
            </a:endParaRPr>
          </a:p>
        </p:txBody>
      </p:sp>
      <p:sp>
        <p:nvSpPr>
          <p:cNvPr id="457" name="Google Shape;457;p78"/>
          <p:cNvSpPr txBox="1"/>
          <p:nvPr/>
        </p:nvSpPr>
        <p:spPr>
          <a:xfrm>
            <a:off x="2420100" y="289317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Sneuvelmodel opbouwen adhv </a:t>
            </a:r>
            <a:endParaRPr sz="1000">
              <a:solidFill>
                <a:srgbClr val="666666"/>
              </a:solidFill>
            </a:endParaRPr>
          </a:p>
          <a:p>
            <a:pPr marL="0" lvl="0" indent="0" algn="l" rtl="0">
              <a:spcBef>
                <a:spcPts val="0"/>
              </a:spcBef>
              <a:spcAft>
                <a:spcPts val="0"/>
              </a:spcAft>
              <a:buNone/>
            </a:pPr>
            <a:r>
              <a:rPr lang="en" sz="1000">
                <a:solidFill>
                  <a:srgbClr val="666666"/>
                </a:solidFill>
              </a:rPr>
              <a:t>use cases				30 min</a:t>
            </a:r>
            <a:endParaRPr sz="1000">
              <a:solidFill>
                <a:srgbClr val="666666"/>
              </a:solidFill>
            </a:endParaRPr>
          </a:p>
        </p:txBody>
      </p:sp>
      <p:sp>
        <p:nvSpPr>
          <p:cNvPr id="458" name="Google Shape;458;p78"/>
          <p:cNvSpPr txBox="1"/>
          <p:nvPr/>
        </p:nvSpPr>
        <p:spPr>
          <a:xfrm>
            <a:off x="2420100" y="331017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Overlopen bestaande standaarden	15 min</a:t>
            </a:r>
            <a:endParaRPr sz="1000">
              <a:solidFill>
                <a:srgbClr val="666666"/>
              </a:solidFill>
            </a:endParaRPr>
          </a:p>
        </p:txBody>
      </p:sp>
      <p:sp>
        <p:nvSpPr>
          <p:cNvPr id="447" name="Google Shape;447;p78"/>
          <p:cNvSpPr/>
          <p:nvPr/>
        </p:nvSpPr>
        <p:spPr>
          <a:xfrm>
            <a:off x="2227202" y="378329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9" name="Google Shape;459;p78"/>
          <p:cNvSpPr txBox="1"/>
          <p:nvPr/>
        </p:nvSpPr>
        <p:spPr>
          <a:xfrm>
            <a:off x="2420100" y="25297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UML: voornaamste concepten		20 min</a:t>
            </a:r>
            <a:endParaRPr sz="1000">
              <a:solidFill>
                <a:srgbClr val="666666"/>
              </a:solidFill>
            </a:endParaRPr>
          </a:p>
        </p:txBody>
      </p:sp>
      <p:sp>
        <p:nvSpPr>
          <p:cNvPr id="460" name="Google Shape;460;p78"/>
          <p:cNvSpPr/>
          <p:nvPr/>
        </p:nvSpPr>
        <p:spPr>
          <a:xfrm>
            <a:off x="649800" y="2686350"/>
            <a:ext cx="1579500" cy="300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         15 min. pauze</a:t>
            </a:r>
            <a:endParaRPr sz="1100"/>
          </a:p>
        </p:txBody>
      </p:sp>
      <p:pic>
        <p:nvPicPr>
          <p:cNvPr id="461" name="Google Shape;461;p78"/>
          <p:cNvPicPr preferRelativeResize="0"/>
          <p:nvPr/>
        </p:nvPicPr>
        <p:blipFill rotWithShape="1">
          <a:blip r:embed="rId4">
            <a:alphaModFix/>
          </a:blip>
          <a:srcRect l="21775" r="23125"/>
          <a:stretch/>
        </p:blipFill>
        <p:spPr>
          <a:xfrm>
            <a:off x="705800" y="2686350"/>
            <a:ext cx="314871" cy="30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1103" name="Google Shape;1103;p123"/>
          <p:cNvPicPr preferRelativeResize="0"/>
          <p:nvPr/>
        </p:nvPicPr>
        <p:blipFill rotWithShape="1">
          <a:blip r:embed="rId3">
            <a:alphaModFix amt="10000"/>
          </a:blip>
          <a:srcRect l="44900"/>
          <a:stretch/>
        </p:blipFill>
        <p:spPr>
          <a:xfrm>
            <a:off x="4893450" y="0"/>
            <a:ext cx="4250431" cy="5143503"/>
          </a:xfrm>
          <a:prstGeom prst="rect">
            <a:avLst/>
          </a:prstGeom>
          <a:noFill/>
          <a:ln>
            <a:noFill/>
          </a:ln>
        </p:spPr>
      </p:pic>
      <p:sp>
        <p:nvSpPr>
          <p:cNvPr id="1104" name="Google Shape;1104;p123"/>
          <p:cNvSpPr txBox="1"/>
          <p:nvPr/>
        </p:nvSpPr>
        <p:spPr>
          <a:xfrm>
            <a:off x="436950" y="190650"/>
            <a:ext cx="4456500" cy="17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2900"/>
              <a:buFont typeface="Arial"/>
              <a:buNone/>
            </a:pPr>
            <a:r>
              <a:rPr lang="en" sz="3200" b="1"/>
              <a:t>Use case storyline</a:t>
            </a:r>
            <a:endParaRPr sz="600" b="1" i="0" u="none" strike="noStrike" cap="none">
              <a:solidFill>
                <a:srgbClr val="000000"/>
              </a:solidFill>
              <a:latin typeface="Arial"/>
              <a:ea typeface="Arial"/>
              <a:cs typeface="Arial"/>
              <a:sym typeface="Arial"/>
            </a:endParaRPr>
          </a:p>
          <a:p>
            <a:pPr marL="0" lvl="0" indent="0" algn="just" rtl="0">
              <a:lnSpc>
                <a:spcPct val="115000"/>
              </a:lnSpc>
              <a:spcBef>
                <a:spcPts val="1200"/>
              </a:spcBef>
              <a:spcAft>
                <a:spcPts val="0"/>
              </a:spcAft>
              <a:buNone/>
            </a:pPr>
            <a:r>
              <a:rPr lang="en" sz="1100"/>
              <a:t>Het </a:t>
            </a:r>
            <a:r>
              <a:rPr lang="en" sz="1100" b="1"/>
              <a:t>arbeidscontract </a:t>
            </a:r>
            <a:r>
              <a:rPr lang="en" sz="1100"/>
              <a:t>geeft recht op een </a:t>
            </a:r>
            <a:r>
              <a:rPr lang="en" sz="1100" b="1"/>
              <a:t>arbeidsloon </a:t>
            </a:r>
            <a:r>
              <a:rPr lang="en" sz="1100"/>
              <a:t>dat wordt uitgekeerd na een bepaalde verloningsperiode.</a:t>
            </a:r>
            <a:endParaRPr sz="1100"/>
          </a:p>
          <a:p>
            <a:pPr marL="0" lvl="0" indent="0" algn="just" rtl="0">
              <a:lnSpc>
                <a:spcPct val="115000"/>
              </a:lnSpc>
              <a:spcBef>
                <a:spcPts val="1200"/>
              </a:spcBef>
              <a:spcAft>
                <a:spcPts val="0"/>
              </a:spcAft>
              <a:buNone/>
            </a:pPr>
            <a:r>
              <a:rPr lang="en" sz="1100">
                <a:solidFill>
                  <a:schemeClr val="lt1"/>
                </a:solidFill>
                <a:highlight>
                  <a:schemeClr val="dk1"/>
                </a:highlight>
              </a:rPr>
              <a:t>Dit is relevant voor:</a:t>
            </a:r>
            <a:r>
              <a:rPr lang="en" sz="1100"/>
              <a:t> Een verhuurder die een potentiële huurder overweegt, kan het meest recente nettoloon opvragen.</a:t>
            </a:r>
            <a:endParaRPr sz="1100"/>
          </a:p>
        </p:txBody>
      </p:sp>
      <p:sp>
        <p:nvSpPr>
          <p:cNvPr id="1105" name="Google Shape;1105;p123"/>
          <p:cNvSpPr/>
          <p:nvPr/>
        </p:nvSpPr>
        <p:spPr>
          <a:xfrm>
            <a:off x="5424600" y="2833125"/>
            <a:ext cx="3450600" cy="566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 sz="1200" b="1">
                <a:solidFill>
                  <a:schemeClr val="dk1"/>
                </a:solidFill>
              </a:rPr>
              <a:t>De relevante gegevens omvatten</a:t>
            </a:r>
            <a:endParaRPr sz="1200" b="1">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 sz="1200" b="1">
                <a:solidFill>
                  <a:schemeClr val="dk1"/>
                </a:solidFill>
              </a:rPr>
              <a:t>Brutoloon</a:t>
            </a:r>
            <a:endParaRPr sz="1200" b="1">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 sz="1200" b="1">
                <a:solidFill>
                  <a:schemeClr val="dk1"/>
                </a:solidFill>
              </a:rPr>
              <a:t>Nettoloon</a:t>
            </a:r>
            <a:endParaRPr sz="1200" b="1">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 sz="1200" b="1">
                <a:solidFill>
                  <a:schemeClr val="dk1"/>
                </a:solidFill>
              </a:rPr>
              <a:t>Verloningsperiode</a:t>
            </a:r>
            <a:endParaRPr sz="1200" b="1">
              <a:solidFill>
                <a:schemeClr val="dk1"/>
              </a:solidFill>
            </a:endParaRPr>
          </a:p>
          <a:p>
            <a:pPr marL="914400" marR="0" lvl="1" indent="-304800" algn="l" rtl="0">
              <a:lnSpc>
                <a:spcPct val="115000"/>
              </a:lnSpc>
              <a:spcBef>
                <a:spcPts val="0"/>
              </a:spcBef>
              <a:spcAft>
                <a:spcPts val="0"/>
              </a:spcAft>
              <a:buClr>
                <a:schemeClr val="dk1"/>
              </a:buClr>
              <a:buSzPts val="1200"/>
              <a:buChar char="-"/>
            </a:pPr>
            <a:r>
              <a:rPr lang="en" sz="1200" b="1">
                <a:solidFill>
                  <a:schemeClr val="dk1"/>
                </a:solidFill>
              </a:rPr>
              <a:t>Contractperiode van het arbeidscontract</a:t>
            </a:r>
            <a:endParaRPr sz="1200" b="1">
              <a:solidFill>
                <a:schemeClr val="dk1"/>
              </a:solidFill>
            </a:endParaRPr>
          </a:p>
        </p:txBody>
      </p:sp>
      <p:cxnSp>
        <p:nvCxnSpPr>
          <p:cNvPr id="1106" name="Google Shape;1106;p123"/>
          <p:cNvCxnSpPr>
            <a:stCxn id="1107" idx="2"/>
            <a:endCxn id="1108" idx="0"/>
          </p:cNvCxnSpPr>
          <p:nvPr/>
        </p:nvCxnSpPr>
        <p:spPr>
          <a:xfrm rot="5400000">
            <a:off x="2350046" y="3974775"/>
            <a:ext cx="152100" cy="600"/>
          </a:xfrm>
          <a:prstGeom prst="bentConnector3">
            <a:avLst>
              <a:gd name="adj1" fmla="val 49992"/>
            </a:avLst>
          </a:prstGeom>
          <a:noFill/>
          <a:ln w="9525" cap="flat" cmpd="sng">
            <a:solidFill>
              <a:schemeClr val="dk2"/>
            </a:solidFill>
            <a:prstDash val="dash"/>
            <a:round/>
            <a:headEnd type="none" w="med" len="med"/>
            <a:tailEnd type="none" w="med" len="med"/>
          </a:ln>
        </p:spPr>
      </p:cxnSp>
      <p:grpSp>
        <p:nvGrpSpPr>
          <p:cNvPr id="1109" name="Google Shape;1109;p123"/>
          <p:cNvGrpSpPr/>
          <p:nvPr/>
        </p:nvGrpSpPr>
        <p:grpSpPr>
          <a:xfrm>
            <a:off x="1689866" y="2850825"/>
            <a:ext cx="1473054" cy="1048200"/>
            <a:chOff x="1217340" y="2817775"/>
            <a:chExt cx="2716810" cy="1048200"/>
          </a:xfrm>
        </p:grpSpPr>
        <p:sp>
          <p:nvSpPr>
            <p:cNvPr id="1107" name="Google Shape;1107;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110" name="Google Shape;1110;p123"/>
            <p:cNvSpPr/>
            <p:nvPr/>
          </p:nvSpPr>
          <p:spPr>
            <a:xfrm>
              <a:off x="1217340" y="2817775"/>
              <a:ext cx="2716800" cy="3606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Arbeidsloon</a:t>
              </a:r>
              <a:endParaRPr sz="1100">
                <a:solidFill>
                  <a:srgbClr val="FFFFFF"/>
                </a:solidFill>
              </a:endParaRPr>
            </a:p>
          </p:txBody>
        </p:sp>
      </p:grpSp>
      <p:grpSp>
        <p:nvGrpSpPr>
          <p:cNvPr id="1111" name="Google Shape;1111;p123"/>
          <p:cNvGrpSpPr/>
          <p:nvPr/>
        </p:nvGrpSpPr>
        <p:grpSpPr>
          <a:xfrm>
            <a:off x="1689266" y="4051100"/>
            <a:ext cx="1473054" cy="1048200"/>
            <a:chOff x="1217340" y="2817775"/>
            <a:chExt cx="2716810" cy="1048200"/>
          </a:xfrm>
        </p:grpSpPr>
        <p:sp>
          <p:nvSpPr>
            <p:cNvPr id="1112" name="Google Shape;1112;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108" name="Google Shape;1108;p123"/>
            <p:cNvSpPr/>
            <p:nvPr/>
          </p:nvSpPr>
          <p:spPr>
            <a:xfrm>
              <a:off x="1217340" y="2817775"/>
              <a:ext cx="2716800" cy="3606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Arbeidscontract</a:t>
              </a:r>
              <a:endParaRPr sz="1100">
                <a:solidFill>
                  <a:srgbClr val="FFFFFF"/>
                </a:solidFill>
              </a:endParaRPr>
            </a:p>
          </p:txBody>
        </p:sp>
      </p:grpSp>
      <p:grpSp>
        <p:nvGrpSpPr>
          <p:cNvPr id="1113" name="Google Shape;1113;p123"/>
          <p:cNvGrpSpPr/>
          <p:nvPr/>
        </p:nvGrpSpPr>
        <p:grpSpPr>
          <a:xfrm>
            <a:off x="5052906" y="1253838"/>
            <a:ext cx="744947" cy="462256"/>
            <a:chOff x="1217350" y="2817775"/>
            <a:chExt cx="2716800" cy="1048200"/>
          </a:xfrm>
        </p:grpSpPr>
        <p:sp>
          <p:nvSpPr>
            <p:cNvPr id="1114" name="Google Shape;1114;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15" name="Google Shape;1115;p12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116" name="Google Shape;1116;p123"/>
          <p:cNvCxnSpPr>
            <a:stCxn id="1114" idx="3"/>
            <a:endCxn id="1117" idx="1"/>
          </p:cNvCxnSpPr>
          <p:nvPr/>
        </p:nvCxnSpPr>
        <p:spPr>
          <a:xfrm>
            <a:off x="5797852" y="1484966"/>
            <a:ext cx="159600" cy="600"/>
          </a:xfrm>
          <a:prstGeom prst="bentConnector3">
            <a:avLst>
              <a:gd name="adj1" fmla="val 49958"/>
            </a:avLst>
          </a:prstGeom>
          <a:noFill/>
          <a:ln w="9525" cap="flat" cmpd="sng">
            <a:solidFill>
              <a:schemeClr val="dk2"/>
            </a:solidFill>
            <a:prstDash val="dash"/>
            <a:round/>
            <a:headEnd type="none" w="med" len="med"/>
            <a:tailEnd type="none" w="med" len="med"/>
          </a:ln>
        </p:spPr>
      </p:cxnSp>
      <p:grpSp>
        <p:nvGrpSpPr>
          <p:cNvPr id="1118" name="Google Shape;1118;p123"/>
          <p:cNvGrpSpPr/>
          <p:nvPr/>
        </p:nvGrpSpPr>
        <p:grpSpPr>
          <a:xfrm>
            <a:off x="5957318" y="1253831"/>
            <a:ext cx="744947" cy="462256"/>
            <a:chOff x="1217350" y="2817775"/>
            <a:chExt cx="2716800" cy="1048200"/>
          </a:xfrm>
        </p:grpSpPr>
        <p:sp>
          <p:nvSpPr>
            <p:cNvPr id="1117" name="Google Shape;1117;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19" name="Google Shape;1119;p12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1120" name="Google Shape;1120;p123"/>
          <p:cNvGrpSpPr/>
          <p:nvPr/>
        </p:nvGrpSpPr>
        <p:grpSpPr>
          <a:xfrm>
            <a:off x="6846931" y="1253856"/>
            <a:ext cx="744947" cy="462256"/>
            <a:chOff x="1217350" y="2817775"/>
            <a:chExt cx="2716800" cy="1048200"/>
          </a:xfrm>
        </p:grpSpPr>
        <p:sp>
          <p:nvSpPr>
            <p:cNvPr id="1121" name="Google Shape;1121;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22" name="Google Shape;1122;p123"/>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1123" name="Google Shape;1123;p123"/>
          <p:cNvGrpSpPr/>
          <p:nvPr/>
        </p:nvGrpSpPr>
        <p:grpSpPr>
          <a:xfrm>
            <a:off x="7706956" y="1253862"/>
            <a:ext cx="744947" cy="462256"/>
            <a:chOff x="1217350" y="2817775"/>
            <a:chExt cx="2716800" cy="1048200"/>
          </a:xfrm>
        </p:grpSpPr>
        <p:sp>
          <p:nvSpPr>
            <p:cNvPr id="1124" name="Google Shape;1124;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25" name="Google Shape;1125;p12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126" name="Google Shape;1126;p123"/>
          <p:cNvCxnSpPr>
            <a:stCxn id="1117" idx="3"/>
            <a:endCxn id="1121" idx="1"/>
          </p:cNvCxnSpPr>
          <p:nvPr/>
        </p:nvCxnSpPr>
        <p:spPr>
          <a:xfrm>
            <a:off x="6702265" y="1484959"/>
            <a:ext cx="144600" cy="600"/>
          </a:xfrm>
          <a:prstGeom prst="bentConnector3">
            <a:avLst>
              <a:gd name="adj1" fmla="val 50023"/>
            </a:avLst>
          </a:prstGeom>
          <a:noFill/>
          <a:ln w="9525" cap="flat" cmpd="sng">
            <a:solidFill>
              <a:schemeClr val="dk2"/>
            </a:solidFill>
            <a:prstDash val="dash"/>
            <a:round/>
            <a:headEnd type="none" w="med" len="med"/>
            <a:tailEnd type="none" w="med" len="med"/>
          </a:ln>
        </p:spPr>
      </p:cxnSp>
      <p:cxnSp>
        <p:nvCxnSpPr>
          <p:cNvPr id="1127" name="Google Shape;1127;p123"/>
          <p:cNvCxnSpPr>
            <a:stCxn id="1124" idx="1"/>
            <a:endCxn id="1121" idx="3"/>
          </p:cNvCxnSpPr>
          <p:nvPr/>
        </p:nvCxnSpPr>
        <p:spPr>
          <a:xfrm flipH="1">
            <a:off x="7591756" y="1484990"/>
            <a:ext cx="115200" cy="600"/>
          </a:xfrm>
          <a:prstGeom prst="bentConnector3">
            <a:avLst>
              <a:gd name="adj1" fmla="val 49947"/>
            </a:avLst>
          </a:prstGeom>
          <a:noFill/>
          <a:ln w="9525" cap="flat" cmpd="sng">
            <a:solidFill>
              <a:schemeClr val="dk2"/>
            </a:solidFill>
            <a:prstDash val="dash"/>
            <a:round/>
            <a:headEnd type="none" w="med" len="med"/>
            <a:tailEnd type="none" w="med" len="med"/>
          </a:ln>
        </p:spPr>
      </p:cxnSp>
      <p:grpSp>
        <p:nvGrpSpPr>
          <p:cNvPr id="1128" name="Google Shape;1128;p123"/>
          <p:cNvGrpSpPr/>
          <p:nvPr/>
        </p:nvGrpSpPr>
        <p:grpSpPr>
          <a:xfrm>
            <a:off x="5957331" y="1825263"/>
            <a:ext cx="744947" cy="462256"/>
            <a:chOff x="1217350" y="2817775"/>
            <a:chExt cx="2716800" cy="1048200"/>
          </a:xfrm>
        </p:grpSpPr>
        <p:sp>
          <p:nvSpPr>
            <p:cNvPr id="1129" name="Google Shape;1129;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30" name="Google Shape;1130;p12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131" name="Google Shape;1131;p123"/>
          <p:cNvCxnSpPr>
            <a:stCxn id="1117" idx="2"/>
            <a:endCxn id="1130" idx="0"/>
          </p:cNvCxnSpPr>
          <p:nvPr/>
        </p:nvCxnSpPr>
        <p:spPr>
          <a:xfrm rot="-5400000" flipH="1">
            <a:off x="6275491" y="1770388"/>
            <a:ext cx="109200" cy="600"/>
          </a:xfrm>
          <a:prstGeom prst="bentConnector3">
            <a:avLst>
              <a:gd name="adj1" fmla="val 49989"/>
            </a:avLst>
          </a:prstGeom>
          <a:noFill/>
          <a:ln w="9525" cap="flat" cmpd="sng">
            <a:solidFill>
              <a:schemeClr val="dk2"/>
            </a:solidFill>
            <a:prstDash val="dash"/>
            <a:round/>
            <a:headEnd type="none" w="med" len="med"/>
            <a:tailEnd type="none" w="med" len="med"/>
          </a:ln>
        </p:spPr>
      </p:cxnSp>
      <p:grpSp>
        <p:nvGrpSpPr>
          <p:cNvPr id="1132" name="Google Shape;1132;p123"/>
          <p:cNvGrpSpPr/>
          <p:nvPr/>
        </p:nvGrpSpPr>
        <p:grpSpPr>
          <a:xfrm>
            <a:off x="7706956" y="1825275"/>
            <a:ext cx="744947" cy="462256"/>
            <a:chOff x="1217350" y="2817775"/>
            <a:chExt cx="2716800" cy="1048200"/>
          </a:xfrm>
        </p:grpSpPr>
        <p:sp>
          <p:nvSpPr>
            <p:cNvPr id="1133" name="Google Shape;1133;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34" name="Google Shape;1134;p12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135" name="Google Shape;1135;p123"/>
          <p:cNvCxnSpPr>
            <a:stCxn id="1124" idx="2"/>
            <a:endCxn id="1134" idx="0"/>
          </p:cNvCxnSpPr>
          <p:nvPr/>
        </p:nvCxnSpPr>
        <p:spPr>
          <a:xfrm rot="-5400000" flipH="1">
            <a:off x="8025129" y="1770418"/>
            <a:ext cx="109200" cy="600"/>
          </a:xfrm>
          <a:prstGeom prst="bentConnector3">
            <a:avLst>
              <a:gd name="adj1" fmla="val 49980"/>
            </a:avLst>
          </a:prstGeom>
          <a:noFill/>
          <a:ln w="9525" cap="flat" cmpd="sng">
            <a:solidFill>
              <a:schemeClr val="dk2"/>
            </a:solidFill>
            <a:prstDash val="dash"/>
            <a:round/>
            <a:headEnd type="none" w="med" len="med"/>
            <a:tailEnd type="none" w="med" len="med"/>
          </a:ln>
        </p:spPr>
      </p:cxnSp>
      <p:grpSp>
        <p:nvGrpSpPr>
          <p:cNvPr id="1136" name="Google Shape;1136;p123"/>
          <p:cNvGrpSpPr/>
          <p:nvPr/>
        </p:nvGrpSpPr>
        <p:grpSpPr>
          <a:xfrm>
            <a:off x="6846931" y="676863"/>
            <a:ext cx="744947" cy="462256"/>
            <a:chOff x="1217350" y="2817775"/>
            <a:chExt cx="2716800" cy="1048200"/>
          </a:xfrm>
        </p:grpSpPr>
        <p:sp>
          <p:nvSpPr>
            <p:cNvPr id="1137" name="Google Shape;1137;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38" name="Google Shape;1138;p123"/>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139" name="Google Shape;1139;p123"/>
          <p:cNvCxnSpPr>
            <a:stCxn id="1140" idx="2"/>
            <a:endCxn id="1138" idx="0"/>
          </p:cNvCxnSpPr>
          <p:nvPr/>
        </p:nvCxnSpPr>
        <p:spPr>
          <a:xfrm rot="-5400000" flipH="1">
            <a:off x="7167954" y="624719"/>
            <a:ext cx="103500" cy="600"/>
          </a:xfrm>
          <a:prstGeom prst="bentConnector3">
            <a:avLst>
              <a:gd name="adj1" fmla="val 50045"/>
            </a:avLst>
          </a:prstGeom>
          <a:noFill/>
          <a:ln w="9525" cap="flat" cmpd="sng">
            <a:solidFill>
              <a:schemeClr val="dk2"/>
            </a:solidFill>
            <a:prstDash val="dash"/>
            <a:round/>
            <a:headEnd type="none" w="med" len="med"/>
            <a:tailEnd type="none" w="med" len="med"/>
          </a:ln>
        </p:spPr>
      </p:cxnSp>
      <p:grpSp>
        <p:nvGrpSpPr>
          <p:cNvPr id="1141" name="Google Shape;1141;p123"/>
          <p:cNvGrpSpPr/>
          <p:nvPr/>
        </p:nvGrpSpPr>
        <p:grpSpPr>
          <a:xfrm>
            <a:off x="6846931" y="111013"/>
            <a:ext cx="744947" cy="462256"/>
            <a:chOff x="1217350" y="2817775"/>
            <a:chExt cx="2716800" cy="1048200"/>
          </a:xfrm>
        </p:grpSpPr>
        <p:sp>
          <p:nvSpPr>
            <p:cNvPr id="1140" name="Google Shape;1140;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42" name="Google Shape;1142;p123"/>
            <p:cNvSpPr/>
            <p:nvPr/>
          </p:nvSpPr>
          <p:spPr>
            <a:xfrm>
              <a:off x="1217350" y="2817775"/>
              <a:ext cx="2716800" cy="314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143" name="Google Shape;1143;p123"/>
          <p:cNvCxnSpPr>
            <a:stCxn id="1122" idx="0"/>
            <a:endCxn id="1137" idx="2"/>
          </p:cNvCxnSpPr>
          <p:nvPr/>
        </p:nvCxnSpPr>
        <p:spPr>
          <a:xfrm rot="-5400000">
            <a:off x="7162404" y="1196256"/>
            <a:ext cx="114600" cy="600"/>
          </a:xfrm>
          <a:prstGeom prst="bentConnector3">
            <a:avLst>
              <a:gd name="adj1" fmla="val 50060"/>
            </a:avLst>
          </a:prstGeom>
          <a:noFill/>
          <a:ln w="9525" cap="flat" cmpd="sng">
            <a:solidFill>
              <a:schemeClr val="dk2"/>
            </a:solidFill>
            <a:prstDash val="dash"/>
            <a:round/>
            <a:headEnd type="none" w="med" len="med"/>
            <a:tailEnd type="none" w="med" len="med"/>
          </a:ln>
        </p:spPr>
      </p:cxnSp>
      <p:cxnSp>
        <p:nvCxnSpPr>
          <p:cNvPr id="1144" name="Google Shape;1144;p123"/>
          <p:cNvCxnSpPr>
            <a:stCxn id="1140" idx="1"/>
            <a:endCxn id="1119" idx="0"/>
          </p:cNvCxnSpPr>
          <p:nvPr/>
        </p:nvCxnSpPr>
        <p:spPr>
          <a:xfrm flipH="1">
            <a:off x="6329731" y="342141"/>
            <a:ext cx="517200" cy="911700"/>
          </a:xfrm>
          <a:prstGeom prst="bentConnector2">
            <a:avLst/>
          </a:prstGeom>
          <a:noFill/>
          <a:ln w="9525" cap="flat" cmpd="sng">
            <a:solidFill>
              <a:schemeClr val="dk2"/>
            </a:solidFill>
            <a:prstDash val="dash"/>
            <a:round/>
            <a:headEnd type="none" w="med" len="med"/>
            <a:tailEnd type="none" w="med" len="med"/>
          </a:ln>
        </p:spPr>
      </p:cxnSp>
      <p:grpSp>
        <p:nvGrpSpPr>
          <p:cNvPr id="1145" name="Google Shape;1145;p123"/>
          <p:cNvGrpSpPr/>
          <p:nvPr/>
        </p:nvGrpSpPr>
        <p:grpSpPr>
          <a:xfrm>
            <a:off x="7999031" y="111013"/>
            <a:ext cx="744947" cy="462256"/>
            <a:chOff x="1217350" y="2817775"/>
            <a:chExt cx="2716800" cy="1048200"/>
          </a:xfrm>
        </p:grpSpPr>
        <p:sp>
          <p:nvSpPr>
            <p:cNvPr id="1146" name="Google Shape;1146;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47" name="Google Shape;1147;p12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grpSp>
        <p:nvGrpSpPr>
          <p:cNvPr id="1148" name="Google Shape;1148;p123"/>
          <p:cNvGrpSpPr/>
          <p:nvPr/>
        </p:nvGrpSpPr>
        <p:grpSpPr>
          <a:xfrm>
            <a:off x="7999031" y="678488"/>
            <a:ext cx="744947" cy="462256"/>
            <a:chOff x="1217350" y="2817775"/>
            <a:chExt cx="2716800" cy="1048200"/>
          </a:xfrm>
        </p:grpSpPr>
        <p:sp>
          <p:nvSpPr>
            <p:cNvPr id="1149" name="Google Shape;1149;p123"/>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150" name="Google Shape;1150;p123"/>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solidFill>
                  <a:srgbClr val="FFFFFF"/>
                </a:solidFill>
              </a:endParaRPr>
            </a:p>
          </p:txBody>
        </p:sp>
      </p:grpSp>
      <p:cxnSp>
        <p:nvCxnSpPr>
          <p:cNvPr id="1151" name="Google Shape;1151;p123"/>
          <p:cNvCxnSpPr>
            <a:stCxn id="1150" idx="0"/>
            <a:endCxn id="1146" idx="2"/>
          </p:cNvCxnSpPr>
          <p:nvPr/>
        </p:nvCxnSpPr>
        <p:spPr>
          <a:xfrm rot="-5400000">
            <a:off x="8319154" y="625538"/>
            <a:ext cx="105300" cy="600"/>
          </a:xfrm>
          <a:prstGeom prst="bentConnector3">
            <a:avLst>
              <a:gd name="adj1" fmla="val 49961"/>
            </a:avLst>
          </a:prstGeom>
          <a:noFill/>
          <a:ln w="9525" cap="flat" cmpd="sng">
            <a:solidFill>
              <a:schemeClr val="dk2"/>
            </a:solidFill>
            <a:prstDash val="dash"/>
            <a:round/>
            <a:headEnd type="none" w="med" len="med"/>
            <a:tailEnd type="none" w="med" len="med"/>
          </a:ln>
        </p:spPr>
      </p:cxnSp>
      <p:grpSp>
        <p:nvGrpSpPr>
          <p:cNvPr id="1152" name="Google Shape;1152;p123"/>
          <p:cNvGrpSpPr/>
          <p:nvPr/>
        </p:nvGrpSpPr>
        <p:grpSpPr>
          <a:xfrm>
            <a:off x="1689235" y="1970630"/>
            <a:ext cx="1472949" cy="728127"/>
            <a:chOff x="1092698" y="3492239"/>
            <a:chExt cx="2722139" cy="1572289"/>
          </a:xfrm>
        </p:grpSpPr>
        <p:sp>
          <p:nvSpPr>
            <p:cNvPr id="1153" name="Google Shape;1153;p123"/>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154" name="Google Shape;1154;p123"/>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Inkomst</a:t>
              </a:r>
              <a:endParaRPr sz="1100">
                <a:solidFill>
                  <a:srgbClr val="FFFFFF"/>
                </a:solidFill>
              </a:endParaRPr>
            </a:p>
          </p:txBody>
        </p:sp>
      </p:grpSp>
      <p:cxnSp>
        <p:nvCxnSpPr>
          <p:cNvPr id="1155" name="Google Shape;1155;p123"/>
          <p:cNvCxnSpPr>
            <a:stCxn id="1153" idx="2"/>
            <a:endCxn id="1110" idx="0"/>
          </p:cNvCxnSpPr>
          <p:nvPr/>
        </p:nvCxnSpPr>
        <p:spPr>
          <a:xfrm rot="5400000">
            <a:off x="2350654" y="2774357"/>
            <a:ext cx="152100" cy="900"/>
          </a:xfrm>
          <a:prstGeom prst="bentConnector3">
            <a:avLst>
              <a:gd name="adj1" fmla="val 49990"/>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grpSp>
        <p:nvGrpSpPr>
          <p:cNvPr id="1160" name="Google Shape;1160;p124"/>
          <p:cNvGrpSpPr/>
          <p:nvPr/>
        </p:nvGrpSpPr>
        <p:grpSpPr>
          <a:xfrm>
            <a:off x="501146" y="2867155"/>
            <a:ext cx="1793091" cy="996199"/>
            <a:chOff x="1217350" y="2802915"/>
            <a:chExt cx="2716804" cy="1063066"/>
          </a:xfrm>
        </p:grpSpPr>
        <p:sp>
          <p:nvSpPr>
            <p:cNvPr id="1161" name="Google Shape;1161;p124"/>
            <p:cNvSpPr/>
            <p:nvPr/>
          </p:nvSpPr>
          <p:spPr>
            <a:xfrm>
              <a:off x="1217354" y="2817781"/>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gezinsadres: Adresvoorstelling</a:t>
              </a:r>
              <a:endParaRPr/>
            </a:p>
          </p:txBody>
        </p:sp>
        <p:sp>
          <p:nvSpPr>
            <p:cNvPr id="1162" name="Google Shape;1162;p124"/>
            <p:cNvSpPr/>
            <p:nvPr/>
          </p:nvSpPr>
          <p:spPr>
            <a:xfrm>
              <a:off x="1217350" y="280291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OSLO-Persoon::Gezin</a:t>
              </a:r>
              <a:endParaRPr sz="1000">
                <a:solidFill>
                  <a:srgbClr val="FFFFFF"/>
                </a:solidFill>
              </a:endParaRPr>
            </a:p>
          </p:txBody>
        </p:sp>
      </p:grpSp>
      <p:cxnSp>
        <p:nvCxnSpPr>
          <p:cNvPr id="1163" name="Google Shape;1163;p124"/>
          <p:cNvCxnSpPr>
            <a:stCxn id="1161" idx="3"/>
            <a:endCxn id="1164" idx="1"/>
          </p:cNvCxnSpPr>
          <p:nvPr/>
        </p:nvCxnSpPr>
        <p:spPr>
          <a:xfrm rot="10800000" flipH="1">
            <a:off x="2294237" y="3365321"/>
            <a:ext cx="291900" cy="6900"/>
          </a:xfrm>
          <a:prstGeom prst="bentConnector3">
            <a:avLst>
              <a:gd name="adj1" fmla="val 91269"/>
            </a:avLst>
          </a:prstGeom>
          <a:noFill/>
          <a:ln w="9525" cap="flat" cmpd="sng">
            <a:solidFill>
              <a:schemeClr val="dk2"/>
            </a:solidFill>
            <a:prstDash val="dash"/>
            <a:round/>
            <a:headEnd type="none" w="med" len="med"/>
            <a:tailEnd type="none" w="med" len="med"/>
          </a:ln>
        </p:spPr>
      </p:cxnSp>
      <p:grpSp>
        <p:nvGrpSpPr>
          <p:cNvPr id="1165" name="Google Shape;1165;p124"/>
          <p:cNvGrpSpPr/>
          <p:nvPr/>
        </p:nvGrpSpPr>
        <p:grpSpPr>
          <a:xfrm>
            <a:off x="2586196" y="2867175"/>
            <a:ext cx="1921590" cy="996209"/>
            <a:chOff x="1217354" y="2817781"/>
            <a:chExt cx="2911500" cy="1048200"/>
          </a:xfrm>
        </p:grpSpPr>
        <p:sp>
          <p:nvSpPr>
            <p:cNvPr id="1164" name="Google Shape;1164;p124"/>
            <p:cNvSpPr/>
            <p:nvPr/>
          </p:nvSpPr>
          <p:spPr>
            <a:xfrm>
              <a:off x="1217355" y="2817781"/>
              <a:ext cx="29115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volledigeNaam: String</a:t>
              </a:r>
              <a:endParaRPr sz="800"/>
            </a:p>
            <a:p>
              <a:pPr marL="457200" lvl="0" indent="-279400" algn="l" rtl="0">
                <a:spcBef>
                  <a:spcPts val="0"/>
                </a:spcBef>
                <a:spcAft>
                  <a:spcPts val="0"/>
                </a:spcAft>
                <a:buSzPts val="800"/>
                <a:buChar char="+"/>
              </a:pPr>
              <a:r>
                <a:rPr lang="en" sz="800"/>
                <a:t>/verblijfplaats: Verblijfplaats</a:t>
              </a:r>
              <a:endParaRPr sz="800"/>
            </a:p>
            <a:p>
              <a:pPr marL="457200" lvl="0" indent="-279400" algn="l" rtl="0">
                <a:spcBef>
                  <a:spcPts val="0"/>
                </a:spcBef>
                <a:spcAft>
                  <a:spcPts val="0"/>
                </a:spcAft>
                <a:buSzPts val="800"/>
                <a:buChar char="+"/>
              </a:pPr>
              <a:r>
                <a:rPr lang="en" sz="800"/>
                <a:t>/geboorte: Date</a:t>
              </a:r>
              <a:endParaRPr sz="800"/>
            </a:p>
          </p:txBody>
        </p:sp>
        <p:sp>
          <p:nvSpPr>
            <p:cNvPr id="1166" name="Google Shape;1166;p124"/>
            <p:cNvSpPr/>
            <p:nvPr/>
          </p:nvSpPr>
          <p:spPr>
            <a:xfrm>
              <a:off x="1217354" y="2817781"/>
              <a:ext cx="2911500" cy="281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1167" name="Google Shape;1167;p124"/>
          <p:cNvGrpSpPr/>
          <p:nvPr/>
        </p:nvGrpSpPr>
        <p:grpSpPr>
          <a:xfrm>
            <a:off x="4946556" y="2867199"/>
            <a:ext cx="1793088" cy="996209"/>
            <a:chOff x="1217350" y="2817775"/>
            <a:chExt cx="2716800" cy="1048200"/>
          </a:xfrm>
        </p:grpSpPr>
        <p:sp>
          <p:nvSpPr>
            <p:cNvPr id="1168" name="Google Shape;1168;p12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Contractperiode: Periode</a:t>
              </a:r>
              <a:endParaRPr sz="800"/>
            </a:p>
          </p:txBody>
        </p:sp>
        <p:sp>
          <p:nvSpPr>
            <p:cNvPr id="1169" name="Google Shape;1169;p124"/>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Arbeidscontract</a:t>
              </a:r>
              <a:endParaRPr sz="1000">
                <a:solidFill>
                  <a:srgbClr val="FFFFFF"/>
                </a:solidFill>
              </a:endParaRPr>
            </a:p>
          </p:txBody>
        </p:sp>
      </p:grpSp>
      <p:grpSp>
        <p:nvGrpSpPr>
          <p:cNvPr id="1170" name="Google Shape;1170;p124"/>
          <p:cNvGrpSpPr/>
          <p:nvPr/>
        </p:nvGrpSpPr>
        <p:grpSpPr>
          <a:xfrm>
            <a:off x="4939718" y="1510425"/>
            <a:ext cx="1799863" cy="926714"/>
            <a:chOff x="1368752" y="2817775"/>
            <a:chExt cx="2727065" cy="1048200"/>
          </a:xfrm>
        </p:grpSpPr>
        <p:sp>
          <p:nvSpPr>
            <p:cNvPr id="1171" name="Google Shape;1171;p124"/>
            <p:cNvSpPr/>
            <p:nvPr/>
          </p:nvSpPr>
          <p:spPr>
            <a:xfrm>
              <a:off x="1368752"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verloningsperiode: Periode</a:t>
              </a:r>
              <a:endParaRPr sz="800"/>
            </a:p>
            <a:p>
              <a:pPr marL="457200" lvl="0" indent="-279400" algn="l" rtl="0">
                <a:spcBef>
                  <a:spcPts val="0"/>
                </a:spcBef>
                <a:spcAft>
                  <a:spcPts val="0"/>
                </a:spcAft>
                <a:buSzPts val="800"/>
                <a:buChar char="+"/>
              </a:pPr>
              <a:r>
                <a:rPr lang="en" sz="800"/>
                <a:t>brutoloon: Decimal</a:t>
              </a:r>
              <a:endParaRPr sz="800"/>
            </a:p>
            <a:p>
              <a:pPr marL="457200" lvl="0" indent="-279400" algn="l" rtl="0">
                <a:spcBef>
                  <a:spcPts val="0"/>
                </a:spcBef>
                <a:spcAft>
                  <a:spcPts val="0"/>
                </a:spcAft>
                <a:buSzPts val="800"/>
                <a:buChar char="+"/>
              </a:pPr>
              <a:r>
                <a:rPr lang="en" sz="800"/>
                <a:t>nettoloon: Decimal</a:t>
              </a:r>
              <a:endParaRPr sz="800"/>
            </a:p>
          </p:txBody>
        </p:sp>
        <p:sp>
          <p:nvSpPr>
            <p:cNvPr id="1172" name="Google Shape;1172;p124"/>
            <p:cNvSpPr/>
            <p:nvPr/>
          </p:nvSpPr>
          <p:spPr>
            <a:xfrm>
              <a:off x="1379017"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1173" name="Google Shape;1173;p124"/>
          <p:cNvGrpSpPr/>
          <p:nvPr/>
        </p:nvGrpSpPr>
        <p:grpSpPr>
          <a:xfrm>
            <a:off x="7242296" y="2867225"/>
            <a:ext cx="1793091" cy="996209"/>
            <a:chOff x="1217350" y="2817775"/>
            <a:chExt cx="2716804" cy="1048200"/>
          </a:xfrm>
        </p:grpSpPr>
        <p:sp>
          <p:nvSpPr>
            <p:cNvPr id="1174" name="Google Shape;1174;p12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voorkeursnaam: TaalString</a:t>
              </a:r>
              <a:endParaRPr sz="800"/>
            </a:p>
          </p:txBody>
        </p:sp>
        <p:sp>
          <p:nvSpPr>
            <p:cNvPr id="1175" name="Google Shape;1175;p124"/>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Organisatie</a:t>
              </a:r>
              <a:endParaRPr sz="1000">
                <a:solidFill>
                  <a:srgbClr val="FFFFFF"/>
                </a:solidFill>
              </a:endParaRPr>
            </a:p>
          </p:txBody>
        </p:sp>
      </p:grpSp>
      <p:cxnSp>
        <p:nvCxnSpPr>
          <p:cNvPr id="1176" name="Google Shape;1176;p124"/>
          <p:cNvCxnSpPr>
            <a:stCxn id="1164" idx="3"/>
            <a:endCxn id="1168" idx="1"/>
          </p:cNvCxnSpPr>
          <p:nvPr/>
        </p:nvCxnSpPr>
        <p:spPr>
          <a:xfrm>
            <a:off x="4507786" y="3365280"/>
            <a:ext cx="438900" cy="600"/>
          </a:xfrm>
          <a:prstGeom prst="bentConnector3">
            <a:avLst>
              <a:gd name="adj1" fmla="val 49985"/>
            </a:avLst>
          </a:prstGeom>
          <a:noFill/>
          <a:ln w="9525" cap="flat" cmpd="sng">
            <a:solidFill>
              <a:schemeClr val="dk2"/>
            </a:solidFill>
            <a:prstDash val="dash"/>
            <a:round/>
            <a:headEnd type="none" w="med" len="med"/>
            <a:tailEnd type="none" w="med" len="med"/>
          </a:ln>
        </p:spPr>
      </p:cxnSp>
      <p:cxnSp>
        <p:nvCxnSpPr>
          <p:cNvPr id="1177" name="Google Shape;1177;p124"/>
          <p:cNvCxnSpPr>
            <a:stCxn id="1169" idx="0"/>
            <a:endCxn id="1171" idx="2"/>
          </p:cNvCxnSpPr>
          <p:nvPr/>
        </p:nvCxnSpPr>
        <p:spPr>
          <a:xfrm rot="5400000" flipH="1">
            <a:off x="5624550" y="2648649"/>
            <a:ext cx="430200" cy="6900"/>
          </a:xfrm>
          <a:prstGeom prst="bentConnector3">
            <a:avLst>
              <a:gd name="adj1" fmla="val 95339"/>
            </a:avLst>
          </a:prstGeom>
          <a:noFill/>
          <a:ln w="9525" cap="flat" cmpd="sng">
            <a:solidFill>
              <a:schemeClr val="dk2"/>
            </a:solidFill>
            <a:prstDash val="dash"/>
            <a:round/>
            <a:headEnd type="none" w="med" len="med"/>
            <a:tailEnd type="none" w="med" len="med"/>
          </a:ln>
        </p:spPr>
      </p:cxnSp>
      <p:cxnSp>
        <p:nvCxnSpPr>
          <p:cNvPr id="1178" name="Google Shape;1178;p124"/>
          <p:cNvCxnSpPr>
            <a:stCxn id="1174" idx="1"/>
            <a:endCxn id="1168" idx="3"/>
          </p:cNvCxnSpPr>
          <p:nvPr/>
        </p:nvCxnSpPr>
        <p:spPr>
          <a:xfrm flipH="1">
            <a:off x="6739496" y="3365329"/>
            <a:ext cx="5028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179" name="Google Shape;1179;p124"/>
          <p:cNvSpPr txBox="1"/>
          <p:nvPr/>
        </p:nvSpPr>
        <p:spPr>
          <a:xfrm>
            <a:off x="310625" y="53850"/>
            <a:ext cx="4603800" cy="7383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Volledig sneuvelmodel</a:t>
            </a:r>
            <a:endParaRPr sz="2200"/>
          </a:p>
        </p:txBody>
      </p:sp>
      <p:grpSp>
        <p:nvGrpSpPr>
          <p:cNvPr id="1180" name="Google Shape;1180;p124"/>
          <p:cNvGrpSpPr/>
          <p:nvPr/>
        </p:nvGrpSpPr>
        <p:grpSpPr>
          <a:xfrm>
            <a:off x="4958850" y="352225"/>
            <a:ext cx="1765035" cy="728127"/>
            <a:chOff x="1092698" y="3492239"/>
            <a:chExt cx="2722139" cy="1572289"/>
          </a:xfrm>
        </p:grpSpPr>
        <p:sp>
          <p:nvSpPr>
            <p:cNvPr id="1181" name="Google Shape;1181;p124"/>
            <p:cNvSpPr/>
            <p:nvPr/>
          </p:nvSpPr>
          <p:spPr>
            <a:xfrm>
              <a:off x="1098037" y="4016328"/>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700"/>
              </a:br>
              <a:br>
                <a:rPr lang="en" sz="700"/>
              </a:br>
              <a:br>
                <a:rPr lang="en" sz="700"/>
              </a:br>
              <a:br>
                <a:rPr lang="en" sz="700"/>
              </a:br>
              <a:endParaRPr sz="700"/>
            </a:p>
            <a:p>
              <a:pPr marL="0" lvl="0" indent="0" algn="l" rtl="0">
                <a:spcBef>
                  <a:spcPts val="0"/>
                </a:spcBef>
                <a:spcAft>
                  <a:spcPts val="0"/>
                </a:spcAft>
                <a:buNone/>
              </a:pPr>
              <a:endParaRPr sz="700"/>
            </a:p>
            <a:p>
              <a:pPr marL="0" lvl="0" indent="0" algn="l" rtl="0">
                <a:spcBef>
                  <a:spcPts val="0"/>
                </a:spcBef>
                <a:spcAft>
                  <a:spcPts val="0"/>
                </a:spcAft>
                <a:buNone/>
              </a:pPr>
              <a:endParaRPr/>
            </a:p>
          </p:txBody>
        </p:sp>
        <p:sp>
          <p:nvSpPr>
            <p:cNvPr id="1182" name="Google Shape;1182;p124"/>
            <p:cNvSpPr/>
            <p:nvPr/>
          </p:nvSpPr>
          <p:spPr>
            <a:xfrm>
              <a:off x="1092698" y="3492239"/>
              <a:ext cx="2716800" cy="6453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Inkomst</a:t>
              </a:r>
              <a:endParaRPr sz="1000">
                <a:solidFill>
                  <a:srgbClr val="FFFFFF"/>
                </a:solidFill>
              </a:endParaRPr>
            </a:p>
          </p:txBody>
        </p:sp>
      </p:grpSp>
      <p:cxnSp>
        <p:nvCxnSpPr>
          <p:cNvPr id="1183" name="Google Shape;1183;p124"/>
          <p:cNvCxnSpPr>
            <a:stCxn id="1166" idx="0"/>
            <a:endCxn id="1181" idx="1"/>
          </p:cNvCxnSpPr>
          <p:nvPr/>
        </p:nvCxnSpPr>
        <p:spPr>
          <a:xfrm rot="-5400000">
            <a:off x="3239941" y="1144725"/>
            <a:ext cx="2029500" cy="1415400"/>
          </a:xfrm>
          <a:prstGeom prst="bentConnector2">
            <a:avLst/>
          </a:prstGeom>
          <a:noFill/>
          <a:ln w="9525" cap="flat" cmpd="sng">
            <a:solidFill>
              <a:schemeClr val="dk2"/>
            </a:solidFill>
            <a:prstDash val="dash"/>
            <a:round/>
            <a:headEnd type="none" w="med" len="med"/>
            <a:tailEnd type="none" w="med" len="med"/>
          </a:ln>
        </p:spPr>
      </p:cxnSp>
      <p:cxnSp>
        <p:nvCxnSpPr>
          <p:cNvPr id="1184" name="Google Shape;1184;p124"/>
          <p:cNvCxnSpPr>
            <a:stCxn id="1181" idx="2"/>
            <a:endCxn id="1172" idx="0"/>
          </p:cNvCxnSpPr>
          <p:nvPr/>
        </p:nvCxnSpPr>
        <p:spPr>
          <a:xfrm rot="-5400000" flipH="1">
            <a:off x="5628298" y="1295152"/>
            <a:ext cx="430200" cy="600"/>
          </a:xfrm>
          <a:prstGeom prst="bentConnector3">
            <a:avLst>
              <a:gd name="adj1" fmla="val 49985"/>
            </a:avLst>
          </a:prstGeom>
          <a:noFill/>
          <a:ln w="9525" cap="flat" cmpd="sng">
            <a:solidFill>
              <a:schemeClr val="dk2"/>
            </a:solidFill>
            <a:prstDash val="dash"/>
            <a:round/>
            <a:headEnd type="none" w="med" len="med"/>
            <a:tailEnd type="none" w="med" len="med"/>
          </a:ln>
        </p:spPr>
      </p:cxnSp>
      <p:grpSp>
        <p:nvGrpSpPr>
          <p:cNvPr id="1185" name="Google Shape;1185;p124"/>
          <p:cNvGrpSpPr/>
          <p:nvPr/>
        </p:nvGrpSpPr>
        <p:grpSpPr>
          <a:xfrm>
            <a:off x="2618213" y="4098425"/>
            <a:ext cx="1857538" cy="926694"/>
            <a:chOff x="1119835" y="2817781"/>
            <a:chExt cx="2814452" cy="921900"/>
          </a:xfrm>
        </p:grpSpPr>
        <p:sp>
          <p:nvSpPr>
            <p:cNvPr id="1186" name="Google Shape;1186;p124"/>
            <p:cNvSpPr/>
            <p:nvPr/>
          </p:nvSpPr>
          <p:spPr>
            <a:xfrm>
              <a:off x="1119835" y="2817781"/>
              <a:ext cx="2814300" cy="92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/domicilie: Domicilie</a:t>
              </a:r>
              <a:endParaRPr sz="800"/>
            </a:p>
            <a:p>
              <a:pPr marL="457200" lvl="0" indent="-279400" algn="l" rtl="0">
                <a:spcBef>
                  <a:spcPts val="0"/>
                </a:spcBef>
                <a:spcAft>
                  <a:spcPts val="0"/>
                </a:spcAft>
                <a:buSzPts val="800"/>
                <a:buChar char="+"/>
              </a:pPr>
              <a:r>
                <a:rPr lang="en" sz="800"/>
                <a:t>registratie: Identificator</a:t>
              </a:r>
              <a:endParaRPr sz="800"/>
            </a:p>
          </p:txBody>
        </p:sp>
        <p:sp>
          <p:nvSpPr>
            <p:cNvPr id="1187" name="Google Shape;1187;p124"/>
            <p:cNvSpPr/>
            <p:nvPr/>
          </p:nvSpPr>
          <p:spPr>
            <a:xfrm>
              <a:off x="1119987" y="2817781"/>
              <a:ext cx="2814300" cy="3402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GeregistreerdPersoon</a:t>
              </a:r>
              <a:endParaRPr sz="1000">
                <a:solidFill>
                  <a:srgbClr val="FFFFFF"/>
                </a:solidFill>
              </a:endParaRPr>
            </a:p>
          </p:txBody>
        </p:sp>
      </p:grpSp>
      <p:cxnSp>
        <p:nvCxnSpPr>
          <p:cNvPr id="1188" name="Google Shape;1188;p124"/>
          <p:cNvCxnSpPr>
            <a:stCxn id="1187" idx="0"/>
            <a:endCxn id="1164" idx="2"/>
          </p:cNvCxnSpPr>
          <p:nvPr/>
        </p:nvCxnSpPr>
        <p:spPr>
          <a:xfrm rot="-5400000">
            <a:off x="3429882" y="3980675"/>
            <a:ext cx="234900" cy="600"/>
          </a:xfrm>
          <a:prstGeom prst="bentConnector3">
            <a:avLst>
              <a:gd name="adj1" fmla="val 50030"/>
            </a:avLst>
          </a:prstGeom>
          <a:noFill/>
          <a:ln w="9525" cap="flat" cmpd="sng">
            <a:solidFill>
              <a:schemeClr val="dk2"/>
            </a:solidFill>
            <a:prstDash val="dash"/>
            <a:round/>
            <a:headEnd type="none" w="med" len="med"/>
            <a:tailEnd type="none" w="med" len="med"/>
          </a:ln>
        </p:spPr>
      </p:cxnSp>
      <p:grpSp>
        <p:nvGrpSpPr>
          <p:cNvPr id="1189" name="Google Shape;1189;p124"/>
          <p:cNvGrpSpPr/>
          <p:nvPr/>
        </p:nvGrpSpPr>
        <p:grpSpPr>
          <a:xfrm>
            <a:off x="7242271" y="4034975"/>
            <a:ext cx="1793091" cy="996209"/>
            <a:chOff x="1217350" y="2817775"/>
            <a:chExt cx="2716804" cy="1048200"/>
          </a:xfrm>
        </p:grpSpPr>
        <p:sp>
          <p:nvSpPr>
            <p:cNvPr id="1190" name="Google Shape;1190;p124"/>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SzPts val="800"/>
                <a:buChar char="+"/>
              </a:pPr>
              <a:r>
                <a:rPr lang="en" sz="800"/>
                <a:t>registratie; Identificator</a:t>
              </a:r>
              <a:endParaRPr sz="800"/>
            </a:p>
            <a:p>
              <a:pPr marL="457200" lvl="0" indent="-279400" algn="l" rtl="0">
                <a:spcBef>
                  <a:spcPts val="0"/>
                </a:spcBef>
                <a:spcAft>
                  <a:spcPts val="0"/>
                </a:spcAft>
                <a:buSzPts val="800"/>
                <a:buChar char="+"/>
              </a:pPr>
              <a:r>
                <a:rPr lang="en" sz="800"/>
                <a:t>Rechtsvorm: Rechtsvorm </a:t>
              </a:r>
              <a:r>
                <a:rPr lang="en" sz="800">
                  <a:solidFill>
                    <a:srgbClr val="202124"/>
                  </a:solidFill>
                </a:rPr>
                <a:t>[0..1]</a:t>
              </a:r>
              <a:endParaRPr sz="400"/>
            </a:p>
          </p:txBody>
        </p:sp>
        <p:sp>
          <p:nvSpPr>
            <p:cNvPr id="1191" name="Google Shape;1191;p124"/>
            <p:cNvSpPr/>
            <p:nvPr/>
          </p:nvSpPr>
          <p:spPr>
            <a:xfrm>
              <a:off x="1217354" y="2817782"/>
              <a:ext cx="2716800" cy="3597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a:p>
              <a:pPr marL="0" lvl="0" indent="0" algn="ctr" rtl="0">
                <a:spcBef>
                  <a:spcPts val="0"/>
                </a:spcBef>
                <a:spcAft>
                  <a:spcPts val="0"/>
                </a:spcAft>
                <a:buNone/>
              </a:pPr>
              <a:r>
                <a:rPr lang="en" sz="1000">
                  <a:solidFill>
                    <a:srgbClr val="FFFFFF"/>
                  </a:solidFill>
                </a:rPr>
                <a:t>GeregistreerdeOrganisatie</a:t>
              </a:r>
              <a:endParaRPr sz="1000">
                <a:solidFill>
                  <a:srgbClr val="FFFFFF"/>
                </a:solidFill>
              </a:endParaRPr>
            </a:p>
          </p:txBody>
        </p:sp>
      </p:grpSp>
      <p:cxnSp>
        <p:nvCxnSpPr>
          <p:cNvPr id="1192" name="Google Shape;1192;p124"/>
          <p:cNvCxnSpPr>
            <a:stCxn id="1191" idx="0"/>
            <a:endCxn id="1174" idx="2"/>
          </p:cNvCxnSpPr>
          <p:nvPr/>
        </p:nvCxnSpPr>
        <p:spPr>
          <a:xfrm rot="-5400000">
            <a:off x="8053318" y="3948881"/>
            <a:ext cx="171600" cy="600"/>
          </a:xfrm>
          <a:prstGeom prst="bentConnector3">
            <a:avLst>
              <a:gd name="adj1" fmla="val 49985"/>
            </a:avLst>
          </a:prstGeom>
          <a:noFill/>
          <a:ln w="9525" cap="flat" cmpd="sng">
            <a:solidFill>
              <a:schemeClr val="dk2"/>
            </a:solidFill>
            <a:prstDash val="dash"/>
            <a:round/>
            <a:headEnd type="none" w="med" len="med"/>
            <a:tailEnd type="none" w="med" len="med"/>
          </a:ln>
        </p:spPr>
      </p:cxnSp>
      <p:sp>
        <p:nvSpPr>
          <p:cNvPr id="1193" name="Google Shape;1193;p124"/>
          <p:cNvSpPr/>
          <p:nvPr/>
        </p:nvSpPr>
        <p:spPr>
          <a:xfrm>
            <a:off x="7209875" y="1502350"/>
            <a:ext cx="1857600" cy="926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contractperiode:Periode</a:t>
            </a:r>
            <a:endParaRPr sz="800"/>
          </a:p>
        </p:txBody>
      </p:sp>
      <p:sp>
        <p:nvSpPr>
          <p:cNvPr id="1194" name="Google Shape;1194;p124"/>
          <p:cNvSpPr/>
          <p:nvPr/>
        </p:nvSpPr>
        <p:spPr>
          <a:xfrm>
            <a:off x="7209863" y="1502350"/>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OSLO-Persoon::Domicilie</a:t>
            </a:r>
            <a:endParaRPr sz="1000">
              <a:solidFill>
                <a:srgbClr val="FFFFFF"/>
              </a:solidFill>
            </a:endParaRPr>
          </a:p>
        </p:txBody>
      </p:sp>
      <p:sp>
        <p:nvSpPr>
          <p:cNvPr id="1195" name="Google Shape;1195;p124"/>
          <p:cNvSpPr/>
          <p:nvPr/>
        </p:nvSpPr>
        <p:spPr>
          <a:xfrm>
            <a:off x="7210163" y="352225"/>
            <a:ext cx="1857600" cy="99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279400" algn="l" rtl="0">
              <a:spcBef>
                <a:spcPts val="0"/>
              </a:spcBef>
              <a:spcAft>
                <a:spcPts val="0"/>
              </a:spcAft>
              <a:buSzPts val="800"/>
              <a:buChar char="+"/>
            </a:pPr>
            <a:r>
              <a:rPr lang="en" sz="800"/>
              <a:t>verblijfsadres: Adresvoorstelling</a:t>
            </a:r>
            <a:endParaRPr sz="800"/>
          </a:p>
        </p:txBody>
      </p:sp>
      <p:sp>
        <p:nvSpPr>
          <p:cNvPr id="1196" name="Google Shape;1196;p124"/>
          <p:cNvSpPr/>
          <p:nvPr/>
        </p:nvSpPr>
        <p:spPr>
          <a:xfrm>
            <a:off x="7210163" y="352225"/>
            <a:ext cx="1857600" cy="2988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OSLO-Persoon::Verblijfplaats</a:t>
            </a:r>
            <a:endParaRPr sz="1000">
              <a:solidFill>
                <a:srgbClr val="FFFFFF"/>
              </a:solidFill>
            </a:endParaRPr>
          </a:p>
        </p:txBody>
      </p:sp>
      <p:cxnSp>
        <p:nvCxnSpPr>
          <p:cNvPr id="1197" name="Google Shape;1197;p124"/>
          <p:cNvCxnSpPr>
            <a:stCxn id="1194" idx="0"/>
            <a:endCxn id="1195" idx="2"/>
          </p:cNvCxnSpPr>
          <p:nvPr/>
        </p:nvCxnSpPr>
        <p:spPr>
          <a:xfrm rot="-5400000">
            <a:off x="8062013" y="1425100"/>
            <a:ext cx="153900" cy="600"/>
          </a:xfrm>
          <a:prstGeom prst="bentConnector3">
            <a:avLst>
              <a:gd name="adj1" fmla="val 49976"/>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25"/>
          <p:cNvSpPr txBox="1"/>
          <p:nvPr/>
        </p:nvSpPr>
        <p:spPr>
          <a:xfrm>
            <a:off x="628650" y="1561225"/>
            <a:ext cx="3761400" cy="2678100"/>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342900" marR="0" lvl="0" indent="-304800" algn="l" rtl="0">
              <a:lnSpc>
                <a:spcPct val="100000"/>
              </a:lnSpc>
              <a:spcBef>
                <a:spcPts val="0"/>
              </a:spcBef>
              <a:spcAft>
                <a:spcPts val="0"/>
              </a:spcAft>
              <a:buClr>
                <a:srgbClr val="999999"/>
              </a:buClr>
              <a:buSzPts val="1400"/>
              <a:buFont typeface="Arial"/>
              <a:buChar char="•"/>
            </a:pPr>
            <a:r>
              <a:rPr lang="en">
                <a:solidFill>
                  <a:srgbClr val="888484"/>
                </a:solidFill>
              </a:rPr>
              <a:t>Worden uw uitzonderlijke use cases ook ondersteund?</a:t>
            </a:r>
            <a:br>
              <a:rPr lang="en">
                <a:solidFill>
                  <a:srgbClr val="888484"/>
                </a:solidFill>
              </a:rPr>
            </a:br>
            <a:endParaRPr>
              <a:solidFill>
                <a:srgbClr val="888484"/>
              </a:solidFill>
            </a:endParaRPr>
          </a:p>
          <a:p>
            <a:pPr marL="342900" marR="0" lvl="0" indent="-304800" algn="l" rtl="0">
              <a:lnSpc>
                <a:spcPct val="100000"/>
              </a:lnSpc>
              <a:spcBef>
                <a:spcPts val="0"/>
              </a:spcBef>
              <a:spcAft>
                <a:spcPts val="0"/>
              </a:spcAft>
              <a:buClr>
                <a:srgbClr val="999999"/>
              </a:buClr>
              <a:buSzPts val="1400"/>
              <a:buChar char="•"/>
            </a:pPr>
            <a:r>
              <a:rPr lang="en">
                <a:solidFill>
                  <a:srgbClr val="888484"/>
                </a:solidFill>
              </a:rPr>
              <a:t>Past uw concrete nood voor loongegevens binnen dit model?</a:t>
            </a:r>
            <a:br>
              <a:rPr lang="en">
                <a:solidFill>
                  <a:srgbClr val="888484"/>
                </a:solidFill>
              </a:rPr>
            </a:br>
            <a:endParaRPr>
              <a:solidFill>
                <a:srgbClr val="888484"/>
              </a:solidFill>
            </a:endParaRPr>
          </a:p>
          <a:p>
            <a:pPr marL="342900" marR="0" lvl="0" indent="-304800" algn="l" rtl="0">
              <a:lnSpc>
                <a:spcPct val="100000"/>
              </a:lnSpc>
              <a:spcBef>
                <a:spcPts val="0"/>
              </a:spcBef>
              <a:spcAft>
                <a:spcPts val="0"/>
              </a:spcAft>
              <a:buClr>
                <a:srgbClr val="999999"/>
              </a:buClr>
              <a:buSzPts val="1400"/>
              <a:buChar char="•"/>
            </a:pPr>
            <a:r>
              <a:rPr lang="en">
                <a:solidFill>
                  <a:srgbClr val="888484"/>
                </a:solidFill>
              </a:rPr>
              <a:t>Denkt u aan bepaalde informatie die dit model nog niet dekt?</a:t>
            </a:r>
            <a:br>
              <a:rPr lang="en">
                <a:solidFill>
                  <a:srgbClr val="888484"/>
                </a:solidFill>
              </a:rPr>
            </a:br>
            <a:endParaRPr>
              <a:solidFill>
                <a:srgbClr val="888484"/>
              </a:solidFill>
            </a:endParaRPr>
          </a:p>
          <a:p>
            <a:pPr marL="342900" marR="0" lvl="0" indent="-304800" algn="l" rtl="0">
              <a:lnSpc>
                <a:spcPct val="100000"/>
              </a:lnSpc>
              <a:spcBef>
                <a:spcPts val="0"/>
              </a:spcBef>
              <a:spcAft>
                <a:spcPts val="0"/>
              </a:spcAft>
              <a:buClr>
                <a:srgbClr val="888484"/>
              </a:buClr>
              <a:buSzPts val="1400"/>
              <a:buChar char="•"/>
            </a:pPr>
            <a:r>
              <a:rPr lang="en">
                <a:solidFill>
                  <a:srgbClr val="888484"/>
                </a:solidFill>
              </a:rPr>
              <a:t>Op welk niveau dient er gealigneerd te worden met de IPCAL codes uit het aanslagbiljet?</a:t>
            </a:r>
            <a:endParaRPr>
              <a:solidFill>
                <a:srgbClr val="888484"/>
              </a:solidFill>
            </a:endParaRPr>
          </a:p>
        </p:txBody>
      </p:sp>
      <p:sp>
        <p:nvSpPr>
          <p:cNvPr id="1203" name="Google Shape;1203;p1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SzPts val="3200"/>
              <a:buNone/>
            </a:pPr>
            <a:r>
              <a:rPr lang="en" sz="3200" b="1">
                <a:highlight>
                  <a:schemeClr val="accent1"/>
                </a:highlight>
              </a:rPr>
              <a:t>Interactieve oefening</a:t>
            </a:r>
            <a:r>
              <a:rPr lang="en" sz="3200" b="1"/>
              <a:t> om specifieke vragen of opmerkingen te noteren</a:t>
            </a:r>
            <a:endParaRPr sz="3200" b="1"/>
          </a:p>
        </p:txBody>
      </p:sp>
      <p:grpSp>
        <p:nvGrpSpPr>
          <p:cNvPr id="1204" name="Google Shape;1204;p125"/>
          <p:cNvGrpSpPr/>
          <p:nvPr/>
        </p:nvGrpSpPr>
        <p:grpSpPr>
          <a:xfrm>
            <a:off x="4463749" y="3143423"/>
            <a:ext cx="985112" cy="608899"/>
            <a:chOff x="1217350" y="2817775"/>
            <a:chExt cx="2716802" cy="1048200"/>
          </a:xfrm>
        </p:grpSpPr>
        <p:sp>
          <p:nvSpPr>
            <p:cNvPr id="1205" name="Google Shape;1205;p12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06" name="Google Shape;1206;p125"/>
            <p:cNvSpPr/>
            <p:nvPr/>
          </p:nvSpPr>
          <p:spPr>
            <a:xfrm>
              <a:off x="1217352" y="2817779"/>
              <a:ext cx="2716800" cy="450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OSLO-Persoon::Gezin</a:t>
              </a:r>
              <a:endParaRPr sz="800">
                <a:solidFill>
                  <a:srgbClr val="FFFFFF"/>
                </a:solidFill>
              </a:endParaRPr>
            </a:p>
          </p:txBody>
        </p:sp>
      </p:grpSp>
      <p:cxnSp>
        <p:nvCxnSpPr>
          <p:cNvPr id="1207" name="Google Shape;1207;p125"/>
          <p:cNvCxnSpPr>
            <a:stCxn id="1205" idx="3"/>
            <a:endCxn id="1208" idx="1"/>
          </p:cNvCxnSpPr>
          <p:nvPr/>
        </p:nvCxnSpPr>
        <p:spPr>
          <a:xfrm>
            <a:off x="5448861" y="3447873"/>
            <a:ext cx="148200" cy="600"/>
          </a:xfrm>
          <a:prstGeom prst="bentConnector3">
            <a:avLst>
              <a:gd name="adj1" fmla="val 50047"/>
            </a:avLst>
          </a:prstGeom>
          <a:noFill/>
          <a:ln w="9525" cap="flat" cmpd="sng">
            <a:solidFill>
              <a:schemeClr val="dk2"/>
            </a:solidFill>
            <a:prstDash val="dash"/>
            <a:round/>
            <a:headEnd type="none" w="med" len="med"/>
            <a:tailEnd type="none" w="med" len="med"/>
          </a:ln>
        </p:spPr>
      </p:cxnSp>
      <p:grpSp>
        <p:nvGrpSpPr>
          <p:cNvPr id="1209" name="Google Shape;1209;p125"/>
          <p:cNvGrpSpPr/>
          <p:nvPr/>
        </p:nvGrpSpPr>
        <p:grpSpPr>
          <a:xfrm>
            <a:off x="5597175" y="3143425"/>
            <a:ext cx="985162" cy="608899"/>
            <a:chOff x="943510" y="2817773"/>
            <a:chExt cx="2990778" cy="1048200"/>
          </a:xfrm>
        </p:grpSpPr>
        <p:sp>
          <p:nvSpPr>
            <p:cNvPr id="1208" name="Google Shape;1208;p125"/>
            <p:cNvSpPr/>
            <p:nvPr/>
          </p:nvSpPr>
          <p:spPr>
            <a:xfrm>
              <a:off x="943588" y="2817773"/>
              <a:ext cx="29907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10" name="Google Shape;1210;p125"/>
            <p:cNvSpPr/>
            <p:nvPr/>
          </p:nvSpPr>
          <p:spPr>
            <a:xfrm>
              <a:off x="943510" y="2817773"/>
              <a:ext cx="2990700" cy="450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OSLO-Persoon::Person</a:t>
              </a:r>
              <a:endParaRPr sz="800">
                <a:solidFill>
                  <a:srgbClr val="FFFFFF"/>
                </a:solidFill>
              </a:endParaRPr>
            </a:p>
          </p:txBody>
        </p:sp>
      </p:grpSp>
      <p:grpSp>
        <p:nvGrpSpPr>
          <p:cNvPr id="1211" name="Google Shape;1211;p125"/>
          <p:cNvGrpSpPr/>
          <p:nvPr/>
        </p:nvGrpSpPr>
        <p:grpSpPr>
          <a:xfrm>
            <a:off x="6730643" y="3143148"/>
            <a:ext cx="985112" cy="608899"/>
            <a:chOff x="1217350" y="2817775"/>
            <a:chExt cx="2716800" cy="1048200"/>
          </a:xfrm>
        </p:grpSpPr>
        <p:sp>
          <p:nvSpPr>
            <p:cNvPr id="1212" name="Google Shape;1212;p12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13" name="Google Shape;1213;p12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Arbeidscontract</a:t>
              </a:r>
              <a:endParaRPr sz="800">
                <a:solidFill>
                  <a:srgbClr val="FFFFFF"/>
                </a:solidFill>
              </a:endParaRPr>
            </a:p>
          </p:txBody>
        </p:sp>
      </p:grpSp>
      <p:grpSp>
        <p:nvGrpSpPr>
          <p:cNvPr id="1214" name="Google Shape;1214;p125"/>
          <p:cNvGrpSpPr/>
          <p:nvPr/>
        </p:nvGrpSpPr>
        <p:grpSpPr>
          <a:xfrm>
            <a:off x="8030075" y="3143150"/>
            <a:ext cx="1030038" cy="608899"/>
            <a:chOff x="1217337" y="2817778"/>
            <a:chExt cx="2840701" cy="1048200"/>
          </a:xfrm>
        </p:grpSpPr>
        <p:sp>
          <p:nvSpPr>
            <p:cNvPr id="1215" name="Google Shape;1215;p125"/>
            <p:cNvSpPr/>
            <p:nvPr/>
          </p:nvSpPr>
          <p:spPr>
            <a:xfrm>
              <a:off x="1217337" y="2817778"/>
              <a:ext cx="28407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16" name="Google Shape;1216;p125"/>
            <p:cNvSpPr/>
            <p:nvPr/>
          </p:nvSpPr>
          <p:spPr>
            <a:xfrm>
              <a:off x="1217338" y="2817778"/>
              <a:ext cx="2840700" cy="450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OSLO-Organisatie::Organisatie</a:t>
              </a:r>
              <a:endParaRPr sz="800">
                <a:solidFill>
                  <a:srgbClr val="FFFFFF"/>
                </a:solidFill>
              </a:endParaRPr>
            </a:p>
          </p:txBody>
        </p:sp>
      </p:grpSp>
      <p:grpSp>
        <p:nvGrpSpPr>
          <p:cNvPr id="1217" name="Google Shape;1217;p125"/>
          <p:cNvGrpSpPr/>
          <p:nvPr/>
        </p:nvGrpSpPr>
        <p:grpSpPr>
          <a:xfrm>
            <a:off x="5574737" y="3992150"/>
            <a:ext cx="1030039" cy="608899"/>
            <a:chOff x="1093366" y="2817778"/>
            <a:chExt cx="2840702" cy="1048200"/>
          </a:xfrm>
        </p:grpSpPr>
        <p:sp>
          <p:nvSpPr>
            <p:cNvPr id="1218" name="Google Shape;1218;p125"/>
            <p:cNvSpPr/>
            <p:nvPr/>
          </p:nvSpPr>
          <p:spPr>
            <a:xfrm>
              <a:off x="1093368" y="2817778"/>
              <a:ext cx="28407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19" name="Google Shape;1219;p125"/>
            <p:cNvSpPr/>
            <p:nvPr/>
          </p:nvSpPr>
          <p:spPr>
            <a:xfrm>
              <a:off x="1093366" y="2817778"/>
              <a:ext cx="2840700" cy="573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OSLO-Persoon::</a:t>
              </a:r>
              <a:endParaRPr sz="800">
                <a:solidFill>
                  <a:srgbClr val="FFFFFF"/>
                </a:solidFill>
              </a:endParaRPr>
            </a:p>
            <a:p>
              <a:pPr marL="0" lvl="0" indent="0" algn="ctr" rtl="0">
                <a:spcBef>
                  <a:spcPts val="0"/>
                </a:spcBef>
                <a:spcAft>
                  <a:spcPts val="0"/>
                </a:spcAft>
                <a:buNone/>
              </a:pPr>
              <a:r>
                <a:rPr lang="en" sz="800">
                  <a:solidFill>
                    <a:srgbClr val="FFFFFF"/>
                  </a:solidFill>
                </a:rPr>
                <a:t>Geregistreerde</a:t>
              </a:r>
              <a:endParaRPr sz="800">
                <a:solidFill>
                  <a:srgbClr val="FFFFFF"/>
                </a:solidFill>
              </a:endParaRPr>
            </a:p>
            <a:p>
              <a:pPr marL="0" lvl="0" indent="0" algn="ctr" rtl="0">
                <a:spcBef>
                  <a:spcPts val="0"/>
                </a:spcBef>
                <a:spcAft>
                  <a:spcPts val="0"/>
                </a:spcAft>
                <a:buNone/>
              </a:pPr>
              <a:r>
                <a:rPr lang="en" sz="800">
                  <a:solidFill>
                    <a:srgbClr val="FFFFFF"/>
                  </a:solidFill>
                </a:rPr>
                <a:t>Persoon</a:t>
              </a:r>
              <a:endParaRPr sz="800">
                <a:solidFill>
                  <a:srgbClr val="FFFFFF"/>
                </a:solidFill>
              </a:endParaRPr>
            </a:p>
          </p:txBody>
        </p:sp>
      </p:grpSp>
      <p:cxnSp>
        <p:nvCxnSpPr>
          <p:cNvPr id="1220" name="Google Shape;1220;p125"/>
          <p:cNvCxnSpPr>
            <a:stCxn id="1208" idx="3"/>
            <a:endCxn id="1212" idx="1"/>
          </p:cNvCxnSpPr>
          <p:nvPr/>
        </p:nvCxnSpPr>
        <p:spPr>
          <a:xfrm>
            <a:off x="6582337" y="3447875"/>
            <a:ext cx="148200" cy="600"/>
          </a:xfrm>
          <a:prstGeom prst="bentConnector3">
            <a:avLst>
              <a:gd name="adj1" fmla="val 50036"/>
            </a:avLst>
          </a:prstGeom>
          <a:noFill/>
          <a:ln w="9525" cap="flat" cmpd="sng">
            <a:solidFill>
              <a:schemeClr val="dk2"/>
            </a:solidFill>
            <a:prstDash val="dash"/>
            <a:round/>
            <a:headEnd type="none" w="med" len="med"/>
            <a:tailEnd type="none" w="med" len="med"/>
          </a:ln>
        </p:spPr>
      </p:cxnSp>
      <p:cxnSp>
        <p:nvCxnSpPr>
          <p:cNvPr id="1221" name="Google Shape;1221;p125"/>
          <p:cNvCxnSpPr>
            <a:stCxn id="1212" idx="3"/>
            <a:endCxn id="1215" idx="1"/>
          </p:cNvCxnSpPr>
          <p:nvPr/>
        </p:nvCxnSpPr>
        <p:spPr>
          <a:xfrm>
            <a:off x="7715754" y="3447598"/>
            <a:ext cx="314400" cy="600"/>
          </a:xfrm>
          <a:prstGeom prst="bentConnector3">
            <a:avLst>
              <a:gd name="adj1" fmla="val 49987"/>
            </a:avLst>
          </a:prstGeom>
          <a:noFill/>
          <a:ln w="9525" cap="flat" cmpd="sng">
            <a:solidFill>
              <a:schemeClr val="dk2"/>
            </a:solidFill>
            <a:prstDash val="dash"/>
            <a:round/>
            <a:headEnd type="none" w="med" len="med"/>
            <a:tailEnd type="none" w="med" len="med"/>
          </a:ln>
        </p:spPr>
      </p:cxnSp>
      <p:cxnSp>
        <p:nvCxnSpPr>
          <p:cNvPr id="1222" name="Google Shape;1222;p125"/>
          <p:cNvCxnSpPr>
            <a:stCxn id="1219" idx="0"/>
            <a:endCxn id="1208" idx="2"/>
          </p:cNvCxnSpPr>
          <p:nvPr/>
        </p:nvCxnSpPr>
        <p:spPr>
          <a:xfrm rot="-5400000">
            <a:off x="5970206" y="3872000"/>
            <a:ext cx="239700" cy="600"/>
          </a:xfrm>
          <a:prstGeom prst="bentConnector3">
            <a:avLst>
              <a:gd name="adj1" fmla="val 50026"/>
            </a:avLst>
          </a:prstGeom>
          <a:noFill/>
          <a:ln w="9525" cap="flat" cmpd="sng">
            <a:solidFill>
              <a:schemeClr val="dk2"/>
            </a:solidFill>
            <a:prstDash val="dash"/>
            <a:round/>
            <a:headEnd type="none" w="med" len="med"/>
            <a:tailEnd type="none" w="med" len="med"/>
          </a:ln>
        </p:spPr>
      </p:cxnSp>
      <p:grpSp>
        <p:nvGrpSpPr>
          <p:cNvPr id="1223" name="Google Shape;1223;p125"/>
          <p:cNvGrpSpPr/>
          <p:nvPr/>
        </p:nvGrpSpPr>
        <p:grpSpPr>
          <a:xfrm>
            <a:off x="6730943" y="2390448"/>
            <a:ext cx="985112" cy="608899"/>
            <a:chOff x="1217350" y="2817775"/>
            <a:chExt cx="2716800" cy="1048200"/>
          </a:xfrm>
        </p:grpSpPr>
        <p:sp>
          <p:nvSpPr>
            <p:cNvPr id="1224" name="Google Shape;1224;p12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25" name="Google Shape;1225;p12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Arbeidsloon</a:t>
              </a:r>
              <a:endParaRPr sz="800">
                <a:solidFill>
                  <a:srgbClr val="FFFFFF"/>
                </a:solidFill>
              </a:endParaRPr>
            </a:p>
          </p:txBody>
        </p:sp>
      </p:grpSp>
      <p:cxnSp>
        <p:nvCxnSpPr>
          <p:cNvPr id="1226" name="Google Shape;1226;p125"/>
          <p:cNvCxnSpPr>
            <a:stCxn id="1213" idx="0"/>
            <a:endCxn id="1224" idx="2"/>
          </p:cNvCxnSpPr>
          <p:nvPr/>
        </p:nvCxnSpPr>
        <p:spPr>
          <a:xfrm rot="-5400000">
            <a:off x="7151648" y="3070998"/>
            <a:ext cx="143700" cy="600"/>
          </a:xfrm>
          <a:prstGeom prst="bentConnector3">
            <a:avLst>
              <a:gd name="adj1" fmla="val 50035"/>
            </a:avLst>
          </a:prstGeom>
          <a:noFill/>
          <a:ln w="9525" cap="flat" cmpd="sng">
            <a:solidFill>
              <a:schemeClr val="dk2"/>
            </a:solidFill>
            <a:prstDash val="dash"/>
            <a:round/>
            <a:headEnd type="none" w="med" len="med"/>
            <a:tailEnd type="none" w="med" len="med"/>
          </a:ln>
        </p:spPr>
      </p:cxnSp>
      <p:grpSp>
        <p:nvGrpSpPr>
          <p:cNvPr id="1227" name="Google Shape;1227;p125"/>
          <p:cNvGrpSpPr/>
          <p:nvPr/>
        </p:nvGrpSpPr>
        <p:grpSpPr>
          <a:xfrm>
            <a:off x="6730643" y="1637748"/>
            <a:ext cx="985112" cy="608899"/>
            <a:chOff x="1217350" y="2817775"/>
            <a:chExt cx="2716800" cy="1048200"/>
          </a:xfrm>
        </p:grpSpPr>
        <p:sp>
          <p:nvSpPr>
            <p:cNvPr id="1228" name="Google Shape;1228;p125"/>
            <p:cNvSpPr/>
            <p:nvPr/>
          </p:nvSpPr>
          <p:spPr>
            <a:xfrm>
              <a:off x="1217350" y="2817775"/>
              <a:ext cx="27168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29" name="Google Shape;1229;p125"/>
            <p:cNvSpPr/>
            <p:nvPr/>
          </p:nvSpPr>
          <p:spPr>
            <a:xfrm>
              <a:off x="1217350" y="2817775"/>
              <a:ext cx="2716800" cy="3144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Inkomst</a:t>
              </a:r>
              <a:endParaRPr sz="800">
                <a:solidFill>
                  <a:srgbClr val="FFFFFF"/>
                </a:solidFill>
              </a:endParaRPr>
            </a:p>
          </p:txBody>
        </p:sp>
      </p:grpSp>
      <p:cxnSp>
        <p:nvCxnSpPr>
          <p:cNvPr id="1230" name="Google Shape;1230;p125"/>
          <p:cNvCxnSpPr>
            <a:stCxn id="1225" idx="0"/>
            <a:endCxn id="1228" idx="2"/>
          </p:cNvCxnSpPr>
          <p:nvPr/>
        </p:nvCxnSpPr>
        <p:spPr>
          <a:xfrm rot="-5400000">
            <a:off x="7151948" y="2318298"/>
            <a:ext cx="143700" cy="600"/>
          </a:xfrm>
          <a:prstGeom prst="bentConnector3">
            <a:avLst>
              <a:gd name="adj1" fmla="val 50035"/>
            </a:avLst>
          </a:prstGeom>
          <a:noFill/>
          <a:ln w="9525" cap="flat" cmpd="sng">
            <a:solidFill>
              <a:schemeClr val="dk2"/>
            </a:solidFill>
            <a:prstDash val="dash"/>
            <a:round/>
            <a:headEnd type="none" w="med" len="med"/>
            <a:tailEnd type="none" w="med" len="med"/>
          </a:ln>
        </p:spPr>
      </p:cxnSp>
      <p:cxnSp>
        <p:nvCxnSpPr>
          <p:cNvPr id="1231" name="Google Shape;1231;p125"/>
          <p:cNvCxnSpPr>
            <a:stCxn id="1210" idx="0"/>
            <a:endCxn id="1228" idx="1"/>
          </p:cNvCxnSpPr>
          <p:nvPr/>
        </p:nvCxnSpPr>
        <p:spPr>
          <a:xfrm rot="-5400000">
            <a:off x="5809543" y="2222425"/>
            <a:ext cx="1201200" cy="640800"/>
          </a:xfrm>
          <a:prstGeom prst="bentConnector2">
            <a:avLst/>
          </a:prstGeom>
          <a:noFill/>
          <a:ln w="9525" cap="flat" cmpd="sng">
            <a:solidFill>
              <a:schemeClr val="dk2"/>
            </a:solidFill>
            <a:prstDash val="dash"/>
            <a:round/>
            <a:headEnd type="none" w="med" len="med"/>
            <a:tailEnd type="none" w="med" len="med"/>
          </a:ln>
        </p:spPr>
      </p:cxnSp>
      <p:grpSp>
        <p:nvGrpSpPr>
          <p:cNvPr id="1232" name="Google Shape;1232;p125"/>
          <p:cNvGrpSpPr/>
          <p:nvPr/>
        </p:nvGrpSpPr>
        <p:grpSpPr>
          <a:xfrm>
            <a:off x="7990512" y="3992150"/>
            <a:ext cx="1108578" cy="608899"/>
            <a:chOff x="985051" y="2817778"/>
            <a:chExt cx="3057303" cy="1048200"/>
          </a:xfrm>
        </p:grpSpPr>
        <p:sp>
          <p:nvSpPr>
            <p:cNvPr id="1233" name="Google Shape;1233;p125"/>
            <p:cNvSpPr/>
            <p:nvPr/>
          </p:nvSpPr>
          <p:spPr>
            <a:xfrm>
              <a:off x="985051" y="2817778"/>
              <a:ext cx="30573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34" name="Google Shape;1234;p125"/>
            <p:cNvSpPr/>
            <p:nvPr/>
          </p:nvSpPr>
          <p:spPr>
            <a:xfrm>
              <a:off x="985054" y="2817778"/>
              <a:ext cx="3057300" cy="726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OSLO-Organisatie::</a:t>
              </a:r>
              <a:endParaRPr sz="800">
                <a:solidFill>
                  <a:srgbClr val="FFFFFF"/>
                </a:solidFill>
              </a:endParaRPr>
            </a:p>
            <a:p>
              <a:pPr marL="0" lvl="0" indent="0" algn="ctr" rtl="0">
                <a:spcBef>
                  <a:spcPts val="0"/>
                </a:spcBef>
                <a:spcAft>
                  <a:spcPts val="0"/>
                </a:spcAft>
                <a:buNone/>
              </a:pPr>
              <a:r>
                <a:rPr lang="en" sz="800">
                  <a:solidFill>
                    <a:srgbClr val="FFFFFF"/>
                  </a:solidFill>
                </a:rPr>
                <a:t>Geregistreerde</a:t>
              </a:r>
              <a:endParaRPr sz="800">
                <a:solidFill>
                  <a:srgbClr val="FFFFFF"/>
                </a:solidFill>
              </a:endParaRPr>
            </a:p>
            <a:p>
              <a:pPr marL="0" lvl="0" indent="0" algn="ctr" rtl="0">
                <a:spcBef>
                  <a:spcPts val="0"/>
                </a:spcBef>
                <a:spcAft>
                  <a:spcPts val="0"/>
                </a:spcAft>
                <a:buNone/>
              </a:pPr>
              <a:r>
                <a:rPr lang="en" sz="800">
                  <a:solidFill>
                    <a:srgbClr val="FFFFFF"/>
                  </a:solidFill>
                </a:rPr>
                <a:t>Persoon</a:t>
              </a:r>
              <a:endParaRPr sz="800">
                <a:solidFill>
                  <a:srgbClr val="FFFFFF"/>
                </a:solidFill>
              </a:endParaRPr>
            </a:p>
          </p:txBody>
        </p:sp>
      </p:grpSp>
      <p:cxnSp>
        <p:nvCxnSpPr>
          <p:cNvPr id="1235" name="Google Shape;1235;p125"/>
          <p:cNvCxnSpPr>
            <a:stCxn id="1234" idx="0"/>
            <a:endCxn id="1215" idx="2"/>
          </p:cNvCxnSpPr>
          <p:nvPr/>
        </p:nvCxnSpPr>
        <p:spPr>
          <a:xfrm rot="-5400000">
            <a:off x="8425102" y="3871850"/>
            <a:ext cx="240000" cy="600"/>
          </a:xfrm>
          <a:prstGeom prst="bentConnector3">
            <a:avLst>
              <a:gd name="adj1" fmla="val 50021"/>
            </a:avLst>
          </a:prstGeom>
          <a:noFill/>
          <a:ln w="9525" cap="flat" cmpd="sng">
            <a:solidFill>
              <a:schemeClr val="dk2"/>
            </a:solidFill>
            <a:prstDash val="dash"/>
            <a:round/>
            <a:headEnd type="none" w="med" len="med"/>
            <a:tailEnd type="none" w="med" len="med"/>
          </a:ln>
        </p:spPr>
      </p:cxnSp>
      <p:grpSp>
        <p:nvGrpSpPr>
          <p:cNvPr id="1236" name="Google Shape;1236;p125"/>
          <p:cNvGrpSpPr/>
          <p:nvPr/>
        </p:nvGrpSpPr>
        <p:grpSpPr>
          <a:xfrm>
            <a:off x="8029775" y="1596375"/>
            <a:ext cx="1030038" cy="608899"/>
            <a:chOff x="1217337" y="2817778"/>
            <a:chExt cx="2840701" cy="1048200"/>
          </a:xfrm>
        </p:grpSpPr>
        <p:sp>
          <p:nvSpPr>
            <p:cNvPr id="1237" name="Google Shape;1237;p125"/>
            <p:cNvSpPr/>
            <p:nvPr/>
          </p:nvSpPr>
          <p:spPr>
            <a:xfrm>
              <a:off x="1217337" y="2817778"/>
              <a:ext cx="28407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38" name="Google Shape;1238;p125"/>
            <p:cNvSpPr/>
            <p:nvPr/>
          </p:nvSpPr>
          <p:spPr>
            <a:xfrm>
              <a:off x="1217338" y="2817778"/>
              <a:ext cx="2840700" cy="450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OSLO-Persoon::</a:t>
              </a:r>
              <a:endParaRPr sz="800">
                <a:solidFill>
                  <a:srgbClr val="FFFFFF"/>
                </a:solidFill>
              </a:endParaRPr>
            </a:p>
            <a:p>
              <a:pPr marL="0" lvl="0" indent="0" algn="ctr" rtl="0">
                <a:spcBef>
                  <a:spcPts val="0"/>
                </a:spcBef>
                <a:spcAft>
                  <a:spcPts val="0"/>
                </a:spcAft>
                <a:buNone/>
              </a:pPr>
              <a:r>
                <a:rPr lang="en" sz="800">
                  <a:solidFill>
                    <a:srgbClr val="FFFFFF"/>
                  </a:solidFill>
                </a:rPr>
                <a:t>Verblijfplaats</a:t>
              </a:r>
              <a:endParaRPr sz="800">
                <a:solidFill>
                  <a:srgbClr val="FFFFFF"/>
                </a:solidFill>
              </a:endParaRPr>
            </a:p>
          </p:txBody>
        </p:sp>
      </p:grpSp>
      <p:grpSp>
        <p:nvGrpSpPr>
          <p:cNvPr id="1239" name="Google Shape;1239;p125"/>
          <p:cNvGrpSpPr/>
          <p:nvPr/>
        </p:nvGrpSpPr>
        <p:grpSpPr>
          <a:xfrm>
            <a:off x="8029775" y="2385225"/>
            <a:ext cx="1030038" cy="608899"/>
            <a:chOff x="1217337" y="2817778"/>
            <a:chExt cx="2840701" cy="1048200"/>
          </a:xfrm>
        </p:grpSpPr>
        <p:sp>
          <p:nvSpPr>
            <p:cNvPr id="1240" name="Google Shape;1240;p125"/>
            <p:cNvSpPr/>
            <p:nvPr/>
          </p:nvSpPr>
          <p:spPr>
            <a:xfrm>
              <a:off x="1217337" y="2817778"/>
              <a:ext cx="2840700" cy="1048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br>
                <a:rPr lang="en" sz="100"/>
              </a:br>
              <a:br>
                <a:rPr lang="en" sz="100"/>
              </a:br>
              <a:br>
                <a:rPr lang="en" sz="100"/>
              </a:br>
              <a:br>
                <a:rPr lang="en" sz="100"/>
              </a:br>
              <a:endParaRPr sz="100"/>
            </a:p>
            <a:p>
              <a:pPr marL="0" lvl="0" indent="0" algn="l" rtl="0">
                <a:spcBef>
                  <a:spcPts val="0"/>
                </a:spcBef>
                <a:spcAft>
                  <a:spcPts val="0"/>
                </a:spcAft>
                <a:buNone/>
              </a:pPr>
              <a:endParaRPr sz="100"/>
            </a:p>
            <a:p>
              <a:pPr marL="0" lvl="0" indent="0" algn="l" rtl="0">
                <a:spcBef>
                  <a:spcPts val="0"/>
                </a:spcBef>
                <a:spcAft>
                  <a:spcPts val="0"/>
                </a:spcAft>
                <a:buNone/>
              </a:pPr>
              <a:endParaRPr sz="800"/>
            </a:p>
          </p:txBody>
        </p:sp>
        <p:sp>
          <p:nvSpPr>
            <p:cNvPr id="1241" name="Google Shape;1241;p125"/>
            <p:cNvSpPr/>
            <p:nvPr/>
          </p:nvSpPr>
          <p:spPr>
            <a:xfrm>
              <a:off x="1217338" y="2817778"/>
              <a:ext cx="2840700" cy="450900"/>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OSLO-Persoon::</a:t>
              </a:r>
              <a:endParaRPr sz="800">
                <a:solidFill>
                  <a:srgbClr val="FFFFFF"/>
                </a:solidFill>
              </a:endParaRPr>
            </a:p>
            <a:p>
              <a:pPr marL="0" lvl="0" indent="0" algn="ctr" rtl="0">
                <a:spcBef>
                  <a:spcPts val="0"/>
                </a:spcBef>
                <a:spcAft>
                  <a:spcPts val="0"/>
                </a:spcAft>
                <a:buNone/>
              </a:pPr>
              <a:r>
                <a:rPr lang="en" sz="800">
                  <a:solidFill>
                    <a:srgbClr val="FFFFFF"/>
                  </a:solidFill>
                </a:rPr>
                <a:t>Domicilie</a:t>
              </a:r>
              <a:endParaRPr sz="800">
                <a:solidFill>
                  <a:srgbClr val="FFFFFF"/>
                </a:solidFill>
              </a:endParaRPr>
            </a:p>
          </p:txBody>
        </p:sp>
      </p:grpSp>
      <p:cxnSp>
        <p:nvCxnSpPr>
          <p:cNvPr id="1242" name="Google Shape;1242;p125"/>
          <p:cNvCxnSpPr>
            <a:stCxn id="1241" idx="0"/>
            <a:endCxn id="1237" idx="2"/>
          </p:cNvCxnSpPr>
          <p:nvPr/>
        </p:nvCxnSpPr>
        <p:spPr>
          <a:xfrm rot="-5400000">
            <a:off x="8455094" y="2294925"/>
            <a:ext cx="180000" cy="600"/>
          </a:xfrm>
          <a:prstGeom prst="bentConnector3">
            <a:avLst>
              <a:gd name="adj1" fmla="val 49986"/>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26"/>
          <p:cNvSpPr txBox="1"/>
          <p:nvPr/>
        </p:nvSpPr>
        <p:spPr>
          <a:xfrm>
            <a:off x="628650" y="273853"/>
            <a:ext cx="7886700" cy="1125000"/>
          </a:xfrm>
          <a:prstGeom prst="rect">
            <a:avLst/>
          </a:prstGeom>
          <a:noFill/>
          <a:ln>
            <a:noFill/>
          </a:ln>
        </p:spPr>
        <p:txBody>
          <a:bodyPr spcFirstLastPara="1" wrap="square" lIns="68550" tIns="34275" rIns="68550" bIns="34275" anchor="t" anchorCtr="0">
            <a:noAutofit/>
          </a:bodyPr>
          <a:lstStyle/>
          <a:p>
            <a:pPr marL="0" lvl="0" indent="0" algn="l" rtl="0">
              <a:spcBef>
                <a:spcPts val="0"/>
              </a:spcBef>
              <a:spcAft>
                <a:spcPts val="0"/>
              </a:spcAft>
              <a:buClr>
                <a:srgbClr val="000000"/>
              </a:buClr>
              <a:buSzPts val="3200"/>
              <a:buFont typeface="Arial"/>
              <a:buNone/>
            </a:pPr>
            <a:r>
              <a:rPr lang="en" sz="3200" b="1">
                <a:highlight>
                  <a:schemeClr val="accent1"/>
                </a:highlight>
              </a:rPr>
              <a:t>Interactieve oefening</a:t>
            </a:r>
            <a:r>
              <a:rPr lang="en" sz="3200" b="1"/>
              <a:t> om specifieke vragen of opmerkingen te noteren</a:t>
            </a:r>
            <a:endParaRPr sz="2800" b="1"/>
          </a:p>
        </p:txBody>
      </p:sp>
      <p:pic>
        <p:nvPicPr>
          <p:cNvPr id="1248" name="Google Shape;1248;p126"/>
          <p:cNvPicPr preferRelativeResize="0"/>
          <p:nvPr/>
        </p:nvPicPr>
        <p:blipFill rotWithShape="1">
          <a:blip r:embed="rId3">
            <a:alphaModFix/>
          </a:blip>
          <a:srcRect t="129" b="119"/>
          <a:stretch/>
        </p:blipFill>
        <p:spPr>
          <a:xfrm>
            <a:off x="3764725" y="1764472"/>
            <a:ext cx="1614549" cy="1614549"/>
          </a:xfrm>
          <a:prstGeom prst="rect">
            <a:avLst/>
          </a:prstGeom>
          <a:noFill/>
          <a:ln>
            <a:noFill/>
          </a:ln>
        </p:spPr>
      </p:pic>
      <p:sp>
        <p:nvSpPr>
          <p:cNvPr id="1249" name="Google Shape;1249;p126"/>
          <p:cNvSpPr txBox="1"/>
          <p:nvPr/>
        </p:nvSpPr>
        <p:spPr>
          <a:xfrm>
            <a:off x="628650" y="3744775"/>
            <a:ext cx="788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1250" name="Google Shape;1250;p126"/>
          <p:cNvSpPr txBox="1"/>
          <p:nvPr/>
        </p:nvSpPr>
        <p:spPr>
          <a:xfrm>
            <a:off x="4075800" y="3379025"/>
            <a:ext cx="99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400"/>
              <a:buFont typeface="Arial"/>
              <a:buNone/>
            </a:pPr>
            <a:r>
              <a:rPr lang="en">
                <a:latin typeface="Proxima Nova"/>
                <a:ea typeface="Proxima Nova"/>
                <a:cs typeface="Proxima Nova"/>
                <a:sym typeface="Proxima Nova"/>
              </a:rPr>
              <a:t>Mural</a:t>
            </a:r>
            <a:endParaRPr sz="1400" b="0" i="0" u="none" strike="noStrike" cap="none">
              <a:solidFill>
                <a:srgbClr val="000000"/>
              </a:solidFill>
              <a:latin typeface="Proxima Nova"/>
              <a:ea typeface="Proxima Nova"/>
              <a:cs typeface="Proxima Nova"/>
              <a:sym typeface="Proxima Nova"/>
            </a:endParaRPr>
          </a:p>
        </p:txBody>
      </p:sp>
      <p:sp>
        <p:nvSpPr>
          <p:cNvPr id="1251" name="Google Shape;1251;p126"/>
          <p:cNvSpPr txBox="1"/>
          <p:nvPr/>
        </p:nvSpPr>
        <p:spPr>
          <a:xfrm>
            <a:off x="2035200" y="3881700"/>
            <a:ext cx="5356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Proxima Nova"/>
                <a:ea typeface="Proxima Nova"/>
                <a:cs typeface="Proxima Nova"/>
                <a:sym typeface="Proxima Nova"/>
                <a:hlinkClick r:id="rId4"/>
              </a:rPr>
              <a:t>https://app.mural.co/t/beadvtc7549/m/beadvtc7549/1631804425119/406ee28df5a9e23a19bdbf0e864a4e8166926d2b?sender=uebe47a55b4237413c26d5449</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2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Vergelijking bestaande standaarden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257" name="Google Shape;1257;p127"/>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8" name="Google Shape;1258;p127"/>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28"/>
          <p:cNvSpPr txBox="1"/>
          <p:nvPr/>
        </p:nvSpPr>
        <p:spPr>
          <a:xfrm>
            <a:off x="628650" y="273853"/>
            <a:ext cx="7886700" cy="1125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Bestaande standaarden</a:t>
            </a:r>
            <a:endParaRPr sz="2800" b="0" i="1" u="none" strike="noStrike" cap="none">
              <a:solidFill>
                <a:srgbClr val="000000"/>
              </a:solidFill>
              <a:latin typeface="Arial"/>
              <a:ea typeface="Arial"/>
              <a:cs typeface="Arial"/>
              <a:sym typeface="Arial"/>
            </a:endParaRPr>
          </a:p>
        </p:txBody>
      </p:sp>
      <p:sp>
        <p:nvSpPr>
          <p:cNvPr id="1264" name="Google Shape;1264;p128"/>
          <p:cNvSpPr/>
          <p:nvPr/>
        </p:nvSpPr>
        <p:spPr>
          <a:xfrm>
            <a:off x="770300" y="1423600"/>
            <a:ext cx="7820100" cy="95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DBpedia</a:t>
            </a:r>
            <a:r>
              <a:rPr lang="en"/>
              <a:t>: </a:t>
            </a:r>
            <a:endParaRPr/>
          </a:p>
          <a:p>
            <a:pPr marL="457200" lvl="0" indent="-317500" algn="l" rtl="0">
              <a:spcBef>
                <a:spcPts val="0"/>
              </a:spcBef>
              <a:spcAft>
                <a:spcPts val="0"/>
              </a:spcAft>
              <a:buSzPts val="1400"/>
              <a:buChar char="●"/>
            </a:pPr>
            <a:r>
              <a:rPr lang="en" i="1"/>
              <a:t>Income</a:t>
            </a:r>
            <a:endParaRPr i="1"/>
          </a:p>
          <a:p>
            <a:pPr marL="457200" lvl="0" indent="-317500" algn="l" rtl="0">
              <a:spcBef>
                <a:spcPts val="0"/>
              </a:spcBef>
              <a:spcAft>
                <a:spcPts val="0"/>
              </a:spcAft>
              <a:buSzPts val="1400"/>
              <a:buChar char="●"/>
            </a:pPr>
            <a:r>
              <a:rPr lang="en" i="1"/>
              <a:t>netIncome</a:t>
            </a:r>
            <a:endParaRPr i="1"/>
          </a:p>
          <a:p>
            <a:pPr marL="457200" lvl="0" indent="-317500" algn="l" rtl="0">
              <a:spcBef>
                <a:spcPts val="0"/>
              </a:spcBef>
              <a:spcAft>
                <a:spcPts val="0"/>
              </a:spcAft>
              <a:buSzPts val="1400"/>
              <a:buChar char="●"/>
            </a:pPr>
            <a:r>
              <a:rPr lang="en" i="1"/>
              <a:t>...</a:t>
            </a:r>
            <a:endParaRPr i="1"/>
          </a:p>
        </p:txBody>
      </p:sp>
      <p:sp>
        <p:nvSpPr>
          <p:cNvPr id="1265" name="Google Shape;1265;p128"/>
          <p:cNvSpPr/>
          <p:nvPr/>
        </p:nvSpPr>
        <p:spPr>
          <a:xfrm>
            <a:off x="770300" y="2653450"/>
            <a:ext cx="7820100" cy="95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FRAPO</a:t>
            </a:r>
            <a:r>
              <a:rPr lang="en"/>
              <a:t>: </a:t>
            </a:r>
            <a:endParaRPr/>
          </a:p>
          <a:p>
            <a:pPr marL="457200" lvl="0" indent="-317500" algn="l" rtl="0">
              <a:spcBef>
                <a:spcPts val="0"/>
              </a:spcBef>
              <a:spcAft>
                <a:spcPts val="0"/>
              </a:spcAft>
              <a:buSzPts val="1400"/>
              <a:buChar char="●"/>
            </a:pPr>
            <a:r>
              <a:rPr lang="en" i="1"/>
              <a:t>Income: </a:t>
            </a:r>
            <a:r>
              <a:rPr lang="en" sz="1300" i="1"/>
              <a:t>Money coming into an account. May be associated with a particular budget category.</a:t>
            </a:r>
            <a:endParaRPr i="1"/>
          </a:p>
          <a:p>
            <a:pPr marL="457200" lvl="0" indent="-317500" algn="l" rtl="0">
              <a:spcBef>
                <a:spcPts val="0"/>
              </a:spcBef>
              <a:spcAft>
                <a:spcPts val="0"/>
              </a:spcAft>
              <a:buSzPts val="1400"/>
              <a:buChar char="●"/>
            </a:pPr>
            <a:r>
              <a:rPr lang="en" i="1"/>
              <a:t>...</a:t>
            </a:r>
            <a:endParaRPr i="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Google Shape;1270;p129"/>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271" name="Google Shape;1271;p129"/>
          <p:cNvSpPr txBox="1"/>
          <p:nvPr/>
        </p:nvSpPr>
        <p:spPr>
          <a:xfrm>
            <a:off x="1166624" y="890950"/>
            <a:ext cx="6742200" cy="87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700"/>
              <a:t>Zijn er andere (wetgevende) documenten, definitielijsten of andere referenties die relevant zijn binnen dit traject?</a:t>
            </a:r>
            <a:endParaRPr sz="1700"/>
          </a:p>
          <a:p>
            <a:pPr marL="0" marR="0" lvl="0" indent="0" algn="ctr" rtl="0">
              <a:lnSpc>
                <a:spcPct val="100000"/>
              </a:lnSpc>
              <a:spcBef>
                <a:spcPts val="0"/>
              </a:spcBef>
              <a:spcAft>
                <a:spcPts val="0"/>
              </a:spcAft>
              <a:buNone/>
            </a:pPr>
            <a:endParaRPr sz="1700"/>
          </a:p>
        </p:txBody>
      </p:sp>
      <p:sp>
        <p:nvSpPr>
          <p:cNvPr id="1272" name="Google Shape;1272;p129"/>
          <p:cNvSpPr txBox="1"/>
          <p:nvPr/>
        </p:nvSpPr>
        <p:spPr>
          <a:xfrm rot="-763300">
            <a:off x="1127871" y="65849"/>
            <a:ext cx="2619710" cy="4001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Proxima Nova"/>
                <a:ea typeface="Proxima Nova"/>
                <a:cs typeface="Proxima Nova"/>
                <a:sym typeface="Proxima Nova"/>
              </a:rPr>
              <a:t>DmfA</a:t>
            </a:r>
            <a:endParaRPr b="1" i="1">
              <a:latin typeface="Proxima Nova"/>
              <a:ea typeface="Proxima Nova"/>
              <a:cs typeface="Proxima Nova"/>
              <a:sym typeface="Proxima Nova"/>
            </a:endParaRPr>
          </a:p>
        </p:txBody>
      </p:sp>
      <p:sp>
        <p:nvSpPr>
          <p:cNvPr id="1273" name="Google Shape;1273;p129"/>
          <p:cNvSpPr txBox="1"/>
          <p:nvPr/>
        </p:nvSpPr>
        <p:spPr>
          <a:xfrm rot="717739">
            <a:off x="5882623" y="319377"/>
            <a:ext cx="2619791" cy="40016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Proxima Nova"/>
                <a:ea typeface="Proxima Nova"/>
                <a:cs typeface="Proxima Nova"/>
                <a:sym typeface="Proxima Nova"/>
              </a:rPr>
              <a:t>Aanslagbiljet en IPCAL codes</a:t>
            </a:r>
            <a:endParaRPr b="1" i="1">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30"/>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Q&amp;A</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279" name="Google Shape;1279;p130"/>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0" name="Google Shape;1280;p130"/>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pic>
        <p:nvPicPr>
          <p:cNvPr id="1285" name="Google Shape;1285;p131"/>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286" name="Google Shape;1286;p131"/>
          <p:cNvSpPr txBox="1"/>
          <p:nvPr/>
        </p:nvSpPr>
        <p:spPr>
          <a:xfrm>
            <a:off x="645459" y="486450"/>
            <a:ext cx="1935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Waarom doen we ... ?</a:t>
            </a:r>
            <a:endParaRPr/>
          </a:p>
        </p:txBody>
      </p:sp>
      <p:sp>
        <p:nvSpPr>
          <p:cNvPr id="1287" name="Google Shape;1287;p131"/>
          <p:cNvSpPr txBox="1"/>
          <p:nvPr/>
        </p:nvSpPr>
        <p:spPr>
          <a:xfrm>
            <a:off x="2041712" y="948116"/>
            <a:ext cx="263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Moeten we niet ... toevoegen ?</a:t>
            </a:r>
            <a:endParaRPr/>
          </a:p>
        </p:txBody>
      </p:sp>
      <p:sp>
        <p:nvSpPr>
          <p:cNvPr id="1288" name="Google Shape;1288;p131"/>
          <p:cNvSpPr txBox="1"/>
          <p:nvPr/>
        </p:nvSpPr>
        <p:spPr>
          <a:xfrm>
            <a:off x="4769224" y="486449"/>
            <a:ext cx="2223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Kunnen we niet beter ... ?</a:t>
            </a:r>
            <a:endParaRPr/>
          </a:p>
        </p:txBody>
      </p:sp>
      <p:sp>
        <p:nvSpPr>
          <p:cNvPr id="1289" name="Google Shape;1289;p131"/>
          <p:cNvSpPr txBox="1"/>
          <p:nvPr/>
        </p:nvSpPr>
        <p:spPr>
          <a:xfrm>
            <a:off x="6313045" y="948115"/>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Hoe zit het met ...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32"/>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295" name="Google Shape;1295;p132"/>
          <p:cNvGrpSpPr/>
          <p:nvPr/>
        </p:nvGrpSpPr>
        <p:grpSpPr>
          <a:xfrm>
            <a:off x="641992" y="1367322"/>
            <a:ext cx="478299" cy="478299"/>
            <a:chOff x="4640263" y="1219200"/>
            <a:chExt cx="123825" cy="123825"/>
          </a:xfrm>
        </p:grpSpPr>
        <p:sp>
          <p:nvSpPr>
            <p:cNvPr id="1296" name="Google Shape;1296;p132"/>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7" name="Google Shape;1297;p132"/>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8" name="Google Shape;1298;p132"/>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9" name="Google Shape;1299;p132"/>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0" name="Google Shape;1300;p132"/>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301" name="Google Shape;1301;p132"/>
          <p:cNvGrpSpPr/>
          <p:nvPr/>
        </p:nvGrpSpPr>
        <p:grpSpPr>
          <a:xfrm>
            <a:off x="630430" y="1988262"/>
            <a:ext cx="470610" cy="478327"/>
            <a:chOff x="6215424" y="4028218"/>
            <a:chExt cx="202814" cy="206140"/>
          </a:xfrm>
        </p:grpSpPr>
        <p:sp>
          <p:nvSpPr>
            <p:cNvPr id="1302" name="Google Shape;1302;p132"/>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303" name="Google Shape;1303;p132"/>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304" name="Google Shape;1304;p132"/>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305" name="Google Shape;1305;p132"/>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306" name="Google Shape;1306;p132"/>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1307" name="Google Shape;1307;p132"/>
          <p:cNvGrpSpPr/>
          <p:nvPr/>
        </p:nvGrpSpPr>
        <p:grpSpPr>
          <a:xfrm>
            <a:off x="646650" y="3229512"/>
            <a:ext cx="479163" cy="478593"/>
            <a:chOff x="4148138" y="53975"/>
            <a:chExt cx="1335088" cy="1333500"/>
          </a:xfrm>
        </p:grpSpPr>
        <p:sp>
          <p:nvSpPr>
            <p:cNvPr id="1308" name="Google Shape;1308;p132"/>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9" name="Google Shape;1309;p132"/>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310" name="Google Shape;1310;p132"/>
          <p:cNvGrpSpPr/>
          <p:nvPr/>
        </p:nvGrpSpPr>
        <p:grpSpPr>
          <a:xfrm>
            <a:off x="636286" y="2611398"/>
            <a:ext cx="471655" cy="471655"/>
            <a:chOff x="4287838" y="1854201"/>
            <a:chExt cx="149225" cy="149225"/>
          </a:xfrm>
        </p:grpSpPr>
        <p:sp>
          <p:nvSpPr>
            <p:cNvPr id="1311" name="Google Shape;1311;p132"/>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1312" name="Google Shape;1312;p132"/>
            <p:cNvCxnSpPr/>
            <p:nvPr/>
          </p:nvCxnSpPr>
          <p:spPr>
            <a:xfrm>
              <a:off x="4375150" y="1884363"/>
              <a:ext cx="0" cy="0"/>
            </a:xfrm>
            <a:prstGeom prst="straightConnector1">
              <a:avLst/>
            </a:prstGeom>
            <a:noFill/>
            <a:ln>
              <a:noFill/>
            </a:ln>
          </p:spPr>
        </p:cxnSp>
        <p:cxnSp>
          <p:nvCxnSpPr>
            <p:cNvPr id="1313" name="Google Shape;1313;p132"/>
            <p:cNvCxnSpPr/>
            <p:nvPr/>
          </p:nvCxnSpPr>
          <p:spPr>
            <a:xfrm>
              <a:off x="4375150" y="1884363"/>
              <a:ext cx="0" cy="0"/>
            </a:xfrm>
            <a:prstGeom prst="straightConnector1">
              <a:avLst/>
            </a:prstGeom>
            <a:noFill/>
            <a:ln>
              <a:noFill/>
            </a:ln>
          </p:spPr>
        </p:cxnSp>
        <p:sp>
          <p:nvSpPr>
            <p:cNvPr id="1314" name="Google Shape;1314;p132"/>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1315" name="Google Shape;1315;p132"/>
          <p:cNvSpPr txBox="1"/>
          <p:nvPr/>
        </p:nvSpPr>
        <p:spPr>
          <a:xfrm>
            <a:off x="1267626" y="143890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Verwerken van alle input uit de</a:t>
            </a:r>
            <a:r>
              <a:rPr lang="en" sz="1600"/>
              <a:t> thematische </a:t>
            </a:r>
            <a:r>
              <a:rPr lang="en" sz="1600" b="0" i="0" u="none" strike="noStrike" cap="none">
                <a:solidFill>
                  <a:srgbClr val="000000"/>
                </a:solidFill>
                <a:latin typeface="Arial"/>
                <a:ea typeface="Arial"/>
                <a:cs typeface="Arial"/>
                <a:sym typeface="Arial"/>
              </a:rPr>
              <a:t>werkgroep.</a:t>
            </a:r>
            <a:endParaRPr/>
          </a:p>
        </p:txBody>
      </p:sp>
      <p:sp>
        <p:nvSpPr>
          <p:cNvPr id="1316" name="Google Shape;1316;p132"/>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Rondsturen van een </a:t>
            </a:r>
            <a:r>
              <a:rPr lang="en" sz="1600" u="none">
                <a:solidFill>
                  <a:srgbClr val="000000"/>
                </a:solidFill>
              </a:rPr>
              <a:t>verslag </a:t>
            </a:r>
            <a:r>
              <a:rPr lang="en" sz="1600" b="0" i="0" u="none" strike="noStrike" cap="none">
                <a:solidFill>
                  <a:srgbClr val="000000"/>
                </a:solidFill>
                <a:latin typeface="Arial"/>
                <a:ea typeface="Arial"/>
                <a:cs typeface="Arial"/>
                <a:sym typeface="Arial"/>
              </a:rPr>
              <a:t>van deze werkgroep. Feedback is zeker welkom!</a:t>
            </a:r>
            <a:endParaRPr/>
          </a:p>
        </p:txBody>
      </p:sp>
      <p:sp>
        <p:nvSpPr>
          <p:cNvPr id="1317" name="Google Shape;1317;p132"/>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Feedback capteren via GitHub!</a:t>
            </a:r>
            <a:endParaRPr/>
          </a:p>
        </p:txBody>
      </p:sp>
      <p:sp>
        <p:nvSpPr>
          <p:cNvPr id="1318" name="Google Shape;1318;p132"/>
          <p:cNvSpPr txBox="1"/>
          <p:nvPr/>
        </p:nvSpPr>
        <p:spPr>
          <a:xfrm>
            <a:off x="1267624" y="319694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a:t>Eerste</a:t>
            </a:r>
            <a:r>
              <a:rPr lang="en" sz="1600" b="0" i="0" u="none" strike="noStrike" cap="none">
                <a:solidFill>
                  <a:srgbClr val="000000"/>
                </a:solidFill>
                <a:latin typeface="Arial"/>
                <a:ea typeface="Arial"/>
                <a:cs typeface="Arial"/>
                <a:sym typeface="Arial"/>
              </a:rPr>
              <a:t> versie van </a:t>
            </a:r>
            <a:r>
              <a:rPr lang="en" sz="1600"/>
              <a:t>een</a:t>
            </a:r>
            <a:r>
              <a:rPr lang="en" sz="1600" b="0" i="0" u="none" strike="noStrike" cap="none">
                <a:solidFill>
                  <a:srgbClr val="000000"/>
                </a:solidFill>
                <a:latin typeface="Arial"/>
                <a:ea typeface="Arial"/>
                <a:cs typeface="Arial"/>
                <a:sym typeface="Arial"/>
              </a:rPr>
              <a:t> semantisch model </a:t>
            </a:r>
            <a:r>
              <a:rPr lang="en" sz="1600"/>
              <a:t>publiceren op GitHub. Hier is feedback ook zeker welkom!</a:t>
            </a:r>
            <a:endParaRPr/>
          </a:p>
        </p:txBody>
      </p:sp>
      <p:sp>
        <p:nvSpPr>
          <p:cNvPr id="1319" name="Google Shape;1319;p13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Volgende stappen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467" name="Google Shape;467;p79"/>
          <p:cNvPicPr preferRelativeResize="0"/>
          <p:nvPr/>
        </p:nvPicPr>
        <p:blipFill rotWithShape="1">
          <a:blip r:embed="rId3">
            <a:alphaModFix/>
          </a:blip>
          <a:srcRect t="129" b="119"/>
          <a:stretch/>
        </p:blipFill>
        <p:spPr>
          <a:xfrm>
            <a:off x="686575" y="1410122"/>
            <a:ext cx="1614549" cy="1614549"/>
          </a:xfrm>
          <a:prstGeom prst="rect">
            <a:avLst/>
          </a:prstGeom>
          <a:noFill/>
          <a:ln>
            <a:noFill/>
          </a:ln>
        </p:spPr>
      </p:pic>
      <p:sp>
        <p:nvSpPr>
          <p:cNvPr id="468" name="Google Shape;468;p79"/>
          <p:cNvSpPr txBox="1"/>
          <p:nvPr/>
        </p:nvSpPr>
        <p:spPr>
          <a:xfrm>
            <a:off x="1660900" y="3744800"/>
            <a:ext cx="6365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https://app.mural.co/invitation/mural/beadvtc7549/1631804425119?sender=udd1d98073199d5b322594571&amp;key=6f3658f3-854f-4a91-8f44-6864b7342d5f</a:t>
            </a:r>
            <a:r>
              <a:rPr lang="en"/>
              <a:t> </a:t>
            </a:r>
            <a:endParaRPr/>
          </a:p>
        </p:txBody>
      </p:sp>
      <p:pic>
        <p:nvPicPr>
          <p:cNvPr id="469" name="Google Shape;469;p79"/>
          <p:cNvPicPr preferRelativeResize="0"/>
          <p:nvPr/>
        </p:nvPicPr>
        <p:blipFill>
          <a:blip r:embed="rId5">
            <a:alphaModFix/>
          </a:blip>
          <a:stretch>
            <a:fillRect/>
          </a:stretch>
        </p:blipFill>
        <p:spPr>
          <a:xfrm>
            <a:off x="3237999" y="1003470"/>
            <a:ext cx="4255973" cy="242785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33"/>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33"/>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326" name="Google Shape;1326;p133"/>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00" b="0" i="0" u="none" strike="noStrike" cap="none">
                <a:solidFill>
                  <a:schemeClr val="dk1"/>
                </a:solidFill>
                <a:latin typeface="Arial"/>
                <a:ea typeface="Arial"/>
                <a:cs typeface="Arial"/>
                <a:sym typeface="Arial"/>
              </a:rPr>
              <a:t>Feedback kan gegeven worden via mail naar onderstaande contacten:</a:t>
            </a:r>
            <a:endParaRPr sz="1300">
              <a:solidFill>
                <a:schemeClr val="dk1"/>
              </a:solidFill>
            </a:endParaRPr>
          </a:p>
          <a:p>
            <a:pPr marL="285750" marR="0" lvl="0" indent="-279400" algn="l" rtl="0">
              <a:lnSpc>
                <a:spcPct val="100000"/>
              </a:lnSpc>
              <a:spcBef>
                <a:spcPts val="0"/>
              </a:spcBef>
              <a:spcAft>
                <a:spcPts val="0"/>
              </a:spcAft>
              <a:buSzPts val="1300"/>
              <a:buChar char="•"/>
            </a:pPr>
            <a:r>
              <a:rPr lang="en" sz="1300" u="sng">
                <a:solidFill>
                  <a:schemeClr val="hlink"/>
                </a:solidFill>
                <a:hlinkClick r:id="rId3"/>
              </a:rPr>
              <a:t>yves.meersmans@vlaanderen.be</a:t>
            </a:r>
            <a:r>
              <a:rPr lang="en" sz="1300">
                <a:solidFill>
                  <a:schemeClr val="dk1"/>
                </a:solidFill>
              </a:rPr>
              <a:t> </a:t>
            </a:r>
            <a:endParaRPr sz="1300"/>
          </a:p>
          <a:p>
            <a:pPr marL="285750" marR="0" lvl="0" indent="-279400" algn="l" rtl="0">
              <a:lnSpc>
                <a:spcPct val="100000"/>
              </a:lnSpc>
              <a:spcBef>
                <a:spcPts val="0"/>
              </a:spcBef>
              <a:spcAft>
                <a:spcPts val="0"/>
              </a:spcAft>
              <a:buClr>
                <a:schemeClr val="dk1"/>
              </a:buClr>
              <a:buSzPts val="1300"/>
              <a:buFont typeface="Arial"/>
              <a:buChar char="•"/>
            </a:pPr>
            <a:r>
              <a:rPr lang="en" sz="1300" u="sng">
                <a:solidFill>
                  <a:schemeClr val="hlink"/>
                </a:solidFill>
                <a:hlinkClick r:id="rId4"/>
              </a:rPr>
              <a:t>laurens.vercauteren@vlaanderen.be</a:t>
            </a:r>
            <a:r>
              <a:rPr lang="en" sz="1300">
                <a:solidFill>
                  <a:schemeClr val="dk1"/>
                </a:solidFill>
              </a:rPr>
              <a:t> </a:t>
            </a:r>
            <a:endParaRPr sz="1300">
              <a:solidFill>
                <a:schemeClr val="dk1"/>
              </a:solidFill>
            </a:endParaRPr>
          </a:p>
          <a:p>
            <a:pPr marL="285750" marR="0" lvl="0" indent="-279400" algn="l" rtl="0">
              <a:lnSpc>
                <a:spcPct val="100000"/>
              </a:lnSpc>
              <a:spcBef>
                <a:spcPts val="0"/>
              </a:spcBef>
              <a:spcAft>
                <a:spcPts val="0"/>
              </a:spcAft>
              <a:buClr>
                <a:schemeClr val="dk1"/>
              </a:buClr>
              <a:buSzPts val="1300"/>
              <a:buChar char="•"/>
            </a:pPr>
            <a:r>
              <a:rPr lang="en" sz="1300" u="sng">
                <a:solidFill>
                  <a:schemeClr val="hlink"/>
                </a:solidFill>
                <a:hlinkClick r:id="rId5"/>
              </a:rPr>
              <a:t>eva.de.rore@pwc.com</a:t>
            </a:r>
            <a:r>
              <a:rPr lang="en" sz="1300">
                <a:solidFill>
                  <a:schemeClr val="dk1"/>
                </a:solidFill>
              </a:rPr>
              <a:t> </a:t>
            </a:r>
            <a:endParaRPr sz="1500" b="0" i="0" u="none" strike="noStrike" cap="none">
              <a:solidFill>
                <a:schemeClr val="dk1"/>
              </a:solidFill>
              <a:latin typeface="Arial"/>
              <a:ea typeface="Arial"/>
              <a:cs typeface="Arial"/>
              <a:sym typeface="Arial"/>
            </a:endParaRPr>
          </a:p>
        </p:txBody>
      </p:sp>
      <p:sp>
        <p:nvSpPr>
          <p:cNvPr id="1327" name="Google Shape;1327;p133"/>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28" name="Google Shape;1328;p133"/>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1329" name="Google Shape;1329;p133"/>
          <p:cNvSpPr txBox="1"/>
          <p:nvPr/>
        </p:nvSpPr>
        <p:spPr>
          <a:xfrm>
            <a:off x="5114189" y="2439483"/>
            <a:ext cx="3356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00" b="0" i="0" u="none" strike="noStrike" cap="none">
                <a:solidFill>
                  <a:schemeClr val="lt1"/>
                </a:solidFill>
                <a:latin typeface="Arial"/>
                <a:ea typeface="Arial"/>
                <a:cs typeface="Arial"/>
                <a:sym typeface="Arial"/>
              </a:rPr>
              <a:t>Feedback kan gegeven worden via GitHub op onderstaande link:</a:t>
            </a:r>
            <a:endParaRPr sz="1300"/>
          </a:p>
          <a:p>
            <a:pPr marL="0" marR="0" lvl="0" indent="0" algn="l" rtl="0">
              <a:lnSpc>
                <a:spcPct val="100000"/>
              </a:lnSpc>
              <a:spcBef>
                <a:spcPts val="0"/>
              </a:spcBef>
              <a:spcAft>
                <a:spcPts val="0"/>
              </a:spcAft>
              <a:buNone/>
            </a:pPr>
            <a:r>
              <a:rPr lang="en" sz="1500" u="sng">
                <a:solidFill>
                  <a:schemeClr val="hlink"/>
                </a:solidFill>
                <a:hlinkClick r:id="rId7"/>
              </a:rPr>
              <a:t>https://github.com/Informatievlaanderen/OSLOthema-loongegevens</a:t>
            </a:r>
            <a:r>
              <a:rPr lang="en" sz="1500">
                <a:solidFill>
                  <a:schemeClr val="lt1"/>
                </a:solidFill>
              </a:rPr>
              <a:t> </a:t>
            </a:r>
            <a:endParaRPr sz="1500" b="0" i="0" u="none" strike="noStrike" cap="none">
              <a:solidFill>
                <a:schemeClr val="lt1"/>
              </a:solidFill>
              <a:latin typeface="Arial"/>
              <a:ea typeface="Arial"/>
              <a:cs typeface="Arial"/>
              <a:sym typeface="Arial"/>
            </a:endParaRPr>
          </a:p>
        </p:txBody>
      </p:sp>
      <p:sp>
        <p:nvSpPr>
          <p:cNvPr id="1330" name="Google Shape;1330;p13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Feedback</a:t>
            </a:r>
            <a:endParaRPr/>
          </a:p>
        </p:txBody>
      </p:sp>
      <p:sp>
        <p:nvSpPr>
          <p:cNvPr id="1331" name="Google Shape;1331;p133"/>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134"/>
          <p:cNvSpPr txBox="1"/>
          <p:nvPr/>
        </p:nvSpPr>
        <p:spPr>
          <a:xfrm>
            <a:off x="628650" y="80149"/>
            <a:ext cx="7886700" cy="604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Thematische werkgroepen (OSLO)</a:t>
            </a:r>
            <a:endParaRPr/>
          </a:p>
        </p:txBody>
      </p:sp>
      <p:sp>
        <p:nvSpPr>
          <p:cNvPr id="1337" name="Google Shape;1337;p134"/>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8" name="Google Shape;1338;p134"/>
          <p:cNvSpPr/>
          <p:nvPr/>
        </p:nvSpPr>
        <p:spPr>
          <a:xfrm rot="5400000">
            <a:off x="8469425" y="2485620"/>
            <a:ext cx="321600" cy="177900"/>
          </a:xfrm>
          <a:prstGeom prst="triangle">
            <a:avLst>
              <a:gd name="adj" fmla="val 50000"/>
            </a:avLst>
          </a:prstGeom>
          <a:solidFill>
            <a:srgbClr val="6B6B6B"/>
          </a:solidFill>
          <a:ln>
            <a:noFill/>
          </a:ln>
        </p:spPr>
        <p:txBody>
          <a:bodyPr spcFirstLastPara="1" wrap="square" lIns="51400" tIns="25700" rIns="51400" bIns="25700" anchor="t" anchorCtr="0">
            <a:noAutofit/>
          </a:bodyPr>
          <a:lstStyle/>
          <a:p>
            <a:pPr marL="0" marR="0" lvl="0" indent="0" algn="ctr" rtl="0">
              <a:lnSpc>
                <a:spcPct val="100000"/>
              </a:lnSpc>
              <a:spcBef>
                <a:spcPts val="0"/>
              </a:spcBef>
              <a:spcAft>
                <a:spcPts val="0"/>
              </a:spcAft>
              <a:buNone/>
            </a:pPr>
            <a:endParaRPr sz="900" b="0" i="0" u="none" strike="noStrike" cap="none">
              <a:solidFill>
                <a:schemeClr val="dk1"/>
              </a:solidFill>
              <a:latin typeface="Arial"/>
              <a:ea typeface="Arial"/>
              <a:cs typeface="Arial"/>
              <a:sym typeface="Arial"/>
            </a:endParaRPr>
          </a:p>
        </p:txBody>
      </p:sp>
      <p:cxnSp>
        <p:nvCxnSpPr>
          <p:cNvPr id="1339" name="Google Shape;1339;p134"/>
          <p:cNvCxnSpPr/>
          <p:nvPr/>
        </p:nvCxnSpPr>
        <p:spPr>
          <a:xfrm>
            <a:off x="2401465" y="2663716"/>
            <a:ext cx="0" cy="547500"/>
          </a:xfrm>
          <a:prstGeom prst="straightConnector1">
            <a:avLst/>
          </a:prstGeom>
          <a:noFill/>
          <a:ln w="12700" cap="sq" cmpd="sng">
            <a:solidFill>
              <a:srgbClr val="6B6B6B"/>
            </a:solidFill>
            <a:prstDash val="solid"/>
            <a:round/>
            <a:headEnd type="none" w="sm" len="sm"/>
            <a:tailEnd type="diamond" w="med" len="med"/>
          </a:ln>
        </p:spPr>
      </p:cxnSp>
      <p:sp>
        <p:nvSpPr>
          <p:cNvPr id="1340" name="Google Shape;1340;p134"/>
          <p:cNvSpPr txBox="1"/>
          <p:nvPr/>
        </p:nvSpPr>
        <p:spPr>
          <a:xfrm>
            <a:off x="941200" y="2485210"/>
            <a:ext cx="19482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chemeClr val="dk1"/>
                </a:solidFill>
              </a:rPr>
              <a:t>September</a:t>
            </a:r>
            <a:endParaRPr sz="900" b="0" i="0" u="none" strike="noStrike" cap="none">
              <a:solidFill>
                <a:srgbClr val="000000"/>
              </a:solidFill>
              <a:latin typeface="Arial"/>
              <a:ea typeface="Arial"/>
              <a:cs typeface="Arial"/>
              <a:sym typeface="Arial"/>
            </a:endParaRPr>
          </a:p>
        </p:txBody>
      </p:sp>
      <p:sp>
        <p:nvSpPr>
          <p:cNvPr id="1341" name="Google Shape;1341;p134"/>
          <p:cNvSpPr txBox="1"/>
          <p:nvPr/>
        </p:nvSpPr>
        <p:spPr>
          <a:xfrm>
            <a:off x="2889502" y="2482491"/>
            <a:ext cx="1948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chemeClr val="lt1"/>
                </a:solidFill>
              </a:rPr>
              <a:t>Oktober</a:t>
            </a:r>
            <a:endParaRPr sz="900" b="0" i="0" u="none" strike="noStrike" cap="none">
              <a:solidFill>
                <a:srgbClr val="000000"/>
              </a:solidFill>
              <a:latin typeface="Arial"/>
              <a:ea typeface="Arial"/>
              <a:cs typeface="Arial"/>
              <a:sym typeface="Arial"/>
            </a:endParaRPr>
          </a:p>
        </p:txBody>
      </p:sp>
      <p:sp>
        <p:nvSpPr>
          <p:cNvPr id="1342" name="Google Shape;1342;p134"/>
          <p:cNvSpPr txBox="1"/>
          <p:nvPr/>
        </p:nvSpPr>
        <p:spPr>
          <a:xfrm>
            <a:off x="6661722" y="2485182"/>
            <a:ext cx="19482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rgbClr val="FFFFFF"/>
                </a:solidFill>
                <a:latin typeface="Calibri"/>
                <a:ea typeface="Calibri"/>
                <a:cs typeface="Calibri"/>
                <a:sym typeface="Calibri"/>
              </a:rPr>
              <a:t>December</a:t>
            </a:r>
            <a:endParaRPr sz="900" b="1" i="0" u="none" strike="noStrike" cap="none">
              <a:solidFill>
                <a:srgbClr val="FFFFFF"/>
              </a:solidFill>
              <a:latin typeface="Calibri"/>
              <a:ea typeface="Calibri"/>
              <a:cs typeface="Calibri"/>
              <a:sym typeface="Calibri"/>
            </a:endParaRPr>
          </a:p>
        </p:txBody>
      </p:sp>
      <p:cxnSp>
        <p:nvCxnSpPr>
          <p:cNvPr id="1343" name="Google Shape;1343;p134"/>
          <p:cNvCxnSpPr/>
          <p:nvPr/>
        </p:nvCxnSpPr>
        <p:spPr>
          <a:xfrm flipH="1">
            <a:off x="3677955" y="1860110"/>
            <a:ext cx="6300" cy="618900"/>
          </a:xfrm>
          <a:prstGeom prst="straightConnector1">
            <a:avLst/>
          </a:prstGeom>
          <a:noFill/>
          <a:ln w="12700" cap="sq" cmpd="sng">
            <a:solidFill>
              <a:srgbClr val="F0D70F"/>
            </a:solidFill>
            <a:prstDash val="solid"/>
            <a:round/>
            <a:headEnd type="diamond" w="med" len="med"/>
            <a:tailEnd type="none" w="sm" len="sm"/>
          </a:ln>
        </p:spPr>
      </p:cxnSp>
      <p:sp>
        <p:nvSpPr>
          <p:cNvPr id="1344" name="Google Shape;1344;p134"/>
          <p:cNvSpPr txBox="1"/>
          <p:nvPr/>
        </p:nvSpPr>
        <p:spPr>
          <a:xfrm>
            <a:off x="5031938" y="2926778"/>
            <a:ext cx="1028400" cy="3378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r>
              <a:rPr lang="en" sz="1238">
                <a:solidFill>
                  <a:schemeClr val="dk1"/>
                </a:solidFill>
                <a:latin typeface="Calibri"/>
                <a:ea typeface="Calibri"/>
                <a:cs typeface="Calibri"/>
                <a:sym typeface="Calibri"/>
              </a:rPr>
              <a:t>23</a:t>
            </a:r>
            <a:endParaRPr sz="105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None/>
            </a:pPr>
            <a:r>
              <a:rPr lang="en" sz="750" b="1" i="0" u="none" strike="noStrike" cap="none">
                <a:solidFill>
                  <a:schemeClr val="dk1"/>
                </a:solidFill>
                <a:latin typeface="Calibri"/>
                <a:ea typeface="Calibri"/>
                <a:cs typeface="Calibri"/>
                <a:sym typeface="Calibri"/>
              </a:rPr>
              <a:t>Thematische werkgroep 3</a:t>
            </a:r>
            <a:endParaRPr sz="1800" b="1" i="0" u="none" strike="noStrike" cap="none">
              <a:solidFill>
                <a:schemeClr val="dk1"/>
              </a:solidFill>
              <a:latin typeface="Calibri"/>
              <a:ea typeface="Calibri"/>
              <a:cs typeface="Calibri"/>
              <a:sym typeface="Calibri"/>
            </a:endParaRPr>
          </a:p>
        </p:txBody>
      </p:sp>
      <p:sp>
        <p:nvSpPr>
          <p:cNvPr id="1345" name="Google Shape;1345;p134"/>
          <p:cNvSpPr txBox="1"/>
          <p:nvPr/>
        </p:nvSpPr>
        <p:spPr>
          <a:xfrm>
            <a:off x="1150729" y="2793592"/>
            <a:ext cx="1081500" cy="604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238">
                <a:solidFill>
                  <a:schemeClr val="dk1"/>
                </a:solidFill>
                <a:latin typeface="Calibri"/>
                <a:ea typeface="Calibri"/>
                <a:cs typeface="Calibri"/>
                <a:sym typeface="Calibri"/>
              </a:rPr>
              <a:t>30</a:t>
            </a:r>
            <a:endParaRPr sz="135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None/>
            </a:pPr>
            <a:r>
              <a:rPr lang="en" sz="750" b="1" i="0" u="none" strike="noStrike" cap="none">
                <a:solidFill>
                  <a:schemeClr val="dk1"/>
                </a:solidFill>
                <a:latin typeface="Calibri"/>
                <a:ea typeface="Calibri"/>
                <a:cs typeface="Calibri"/>
                <a:sym typeface="Calibri"/>
              </a:rPr>
              <a:t>Thematische werkgroep </a:t>
            </a:r>
            <a:r>
              <a:rPr lang="en" sz="750" b="1">
                <a:solidFill>
                  <a:schemeClr val="dk1"/>
                </a:solidFill>
                <a:latin typeface="Calibri"/>
                <a:ea typeface="Calibri"/>
                <a:cs typeface="Calibri"/>
                <a:sym typeface="Calibri"/>
              </a:rPr>
              <a:t>1</a:t>
            </a:r>
            <a:endParaRPr sz="750" b="0" i="0" u="none" strike="noStrike" cap="none">
              <a:solidFill>
                <a:schemeClr val="dk1"/>
              </a:solidFill>
              <a:latin typeface="Calibri"/>
              <a:ea typeface="Calibri"/>
              <a:cs typeface="Calibri"/>
              <a:sym typeface="Calibri"/>
            </a:endParaRPr>
          </a:p>
        </p:txBody>
      </p:sp>
      <p:sp>
        <p:nvSpPr>
          <p:cNvPr id="1346" name="Google Shape;1346;p134"/>
          <p:cNvSpPr txBox="1"/>
          <p:nvPr/>
        </p:nvSpPr>
        <p:spPr>
          <a:xfrm>
            <a:off x="7395404" y="1860110"/>
            <a:ext cx="10815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38">
                <a:solidFill>
                  <a:schemeClr val="dk1"/>
                </a:solidFill>
                <a:latin typeface="Calibri"/>
                <a:ea typeface="Calibri"/>
                <a:cs typeface="Calibri"/>
                <a:sym typeface="Calibri"/>
              </a:rPr>
              <a:t>21</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sz="750" b="1">
                <a:solidFill>
                  <a:schemeClr val="dk1"/>
                </a:solidFill>
                <a:latin typeface="Calibri"/>
                <a:ea typeface="Calibri"/>
                <a:cs typeface="Calibri"/>
                <a:sym typeface="Calibri"/>
              </a:rPr>
              <a:t>Thematische werkgroep 4</a:t>
            </a:r>
            <a:endParaRPr sz="1050" b="1" i="0" u="none" strike="noStrike" cap="none">
              <a:solidFill>
                <a:srgbClr val="000000"/>
              </a:solidFill>
              <a:latin typeface="Arial"/>
              <a:ea typeface="Arial"/>
              <a:cs typeface="Arial"/>
              <a:sym typeface="Arial"/>
            </a:endParaRPr>
          </a:p>
        </p:txBody>
      </p:sp>
      <p:sp>
        <p:nvSpPr>
          <p:cNvPr id="1347" name="Google Shape;1347;p134"/>
          <p:cNvSpPr txBox="1"/>
          <p:nvPr/>
        </p:nvSpPr>
        <p:spPr>
          <a:xfrm>
            <a:off x="4840497" y="2482435"/>
            <a:ext cx="18213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chemeClr val="dk1"/>
                </a:solidFill>
              </a:rPr>
              <a:t>November</a:t>
            </a:r>
            <a:endParaRPr sz="900" b="0" i="0" u="none" strike="noStrike" cap="none">
              <a:solidFill>
                <a:srgbClr val="000000"/>
              </a:solidFill>
              <a:latin typeface="Arial"/>
              <a:ea typeface="Arial"/>
              <a:cs typeface="Arial"/>
              <a:sym typeface="Arial"/>
            </a:endParaRPr>
          </a:p>
        </p:txBody>
      </p:sp>
      <p:sp>
        <p:nvSpPr>
          <p:cNvPr id="1348" name="Google Shape;1348;p134"/>
          <p:cNvSpPr txBox="1"/>
          <p:nvPr/>
        </p:nvSpPr>
        <p:spPr>
          <a:xfrm>
            <a:off x="3950439" y="1667358"/>
            <a:ext cx="1081500" cy="6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38">
                <a:solidFill>
                  <a:schemeClr val="dk1"/>
                </a:solidFill>
                <a:latin typeface="Calibri"/>
                <a:ea typeface="Calibri"/>
                <a:cs typeface="Calibri"/>
                <a:sym typeface="Calibri"/>
              </a:rPr>
              <a:t>26</a:t>
            </a:r>
            <a:endParaRPr sz="135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 sz="750" b="1" i="0" u="none" strike="noStrike" cap="none">
                <a:solidFill>
                  <a:schemeClr val="dk1"/>
                </a:solidFill>
                <a:latin typeface="Calibri"/>
                <a:ea typeface="Calibri"/>
                <a:cs typeface="Calibri"/>
                <a:sym typeface="Calibri"/>
              </a:rPr>
              <a:t>Thematische werkgroep </a:t>
            </a:r>
            <a:r>
              <a:rPr lang="en" sz="750" b="1">
                <a:solidFill>
                  <a:schemeClr val="dk1"/>
                </a:solidFill>
                <a:latin typeface="Calibri"/>
                <a:ea typeface="Calibri"/>
                <a:cs typeface="Calibri"/>
                <a:sym typeface="Calibri"/>
              </a:rPr>
              <a:t>2</a:t>
            </a:r>
            <a:endParaRPr sz="750" b="0" i="0" u="none" strike="noStrike" cap="none">
              <a:solidFill>
                <a:schemeClr val="dk1"/>
              </a:solidFill>
              <a:latin typeface="Calibri"/>
              <a:ea typeface="Calibri"/>
              <a:cs typeface="Calibri"/>
              <a:sym typeface="Calibri"/>
            </a:endParaRPr>
          </a:p>
        </p:txBody>
      </p:sp>
      <p:cxnSp>
        <p:nvCxnSpPr>
          <p:cNvPr id="1349" name="Google Shape;1349;p134"/>
          <p:cNvCxnSpPr/>
          <p:nvPr/>
        </p:nvCxnSpPr>
        <p:spPr>
          <a:xfrm>
            <a:off x="6167702" y="2663715"/>
            <a:ext cx="0" cy="407700"/>
          </a:xfrm>
          <a:prstGeom prst="straightConnector1">
            <a:avLst/>
          </a:prstGeom>
          <a:noFill/>
          <a:ln w="12700" cap="sq" cmpd="sng">
            <a:solidFill>
              <a:srgbClr val="6B6B6B"/>
            </a:solidFill>
            <a:prstDash val="solid"/>
            <a:round/>
            <a:headEnd type="none" w="sm" len="sm"/>
            <a:tailEnd type="diamond" w="med" len="med"/>
          </a:ln>
        </p:spPr>
      </p:cxnSp>
      <p:sp>
        <p:nvSpPr>
          <p:cNvPr id="1350" name="Google Shape;1350;p134"/>
          <p:cNvSpPr txBox="1"/>
          <p:nvPr/>
        </p:nvSpPr>
        <p:spPr>
          <a:xfrm>
            <a:off x="536175" y="4123575"/>
            <a:ext cx="8425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0000"/>
                </a:solidFill>
              </a:rPr>
              <a:t>Vergeet niet </a:t>
            </a:r>
            <a:r>
              <a:rPr lang="en" sz="1800" b="1">
                <a:solidFill>
                  <a:srgbClr val="FF0000"/>
                </a:solidFill>
              </a:rPr>
              <a:t>in te schrijven</a:t>
            </a:r>
            <a:r>
              <a:rPr lang="en" sz="1800">
                <a:solidFill>
                  <a:srgbClr val="FF0000"/>
                </a:solidFill>
              </a:rPr>
              <a:t>!</a:t>
            </a:r>
            <a:endParaRPr>
              <a:solidFill>
                <a:srgbClr val="FF0000"/>
              </a:solidFill>
            </a:endParaRPr>
          </a:p>
          <a:p>
            <a:pPr marL="0" lvl="0" indent="0" algn="l" rtl="0">
              <a:spcBef>
                <a:spcPts val="0"/>
              </a:spcBef>
              <a:spcAft>
                <a:spcPts val="0"/>
              </a:spcAft>
              <a:buNone/>
            </a:pPr>
            <a:r>
              <a:rPr lang="en" u="sng">
                <a:solidFill>
                  <a:schemeClr val="hlink"/>
                </a:solidFill>
                <a:hlinkClick r:id="rId3"/>
              </a:rPr>
              <a:t>https://overheid.vlaanderen.be/opleiding/oslo-loongegevens</a:t>
            </a:r>
            <a:r>
              <a:rPr lang="en">
                <a:solidFill>
                  <a:srgbClr val="FF0000"/>
                </a:solidFill>
              </a:rPr>
              <a:t> </a:t>
            </a:r>
            <a:endParaRPr>
              <a:solidFill>
                <a:srgbClr val="FF0000"/>
              </a:solidFill>
            </a:endParaRPr>
          </a:p>
        </p:txBody>
      </p:sp>
      <p:sp>
        <p:nvSpPr>
          <p:cNvPr id="1351" name="Google Shape;1351;p134"/>
          <p:cNvSpPr/>
          <p:nvPr/>
        </p:nvSpPr>
        <p:spPr>
          <a:xfrm rot="10800000">
            <a:off x="1912850" y="3315393"/>
            <a:ext cx="213000" cy="351600"/>
          </a:xfrm>
          <a:prstGeom prst="downArrow">
            <a:avLst>
              <a:gd name="adj1" fmla="val 50000"/>
              <a:gd name="adj2" fmla="val 50000"/>
            </a:avLst>
          </a:prstGeom>
          <a:solidFill>
            <a:srgbClr val="FFF200"/>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52" name="Google Shape;1352;p134"/>
          <p:cNvSpPr txBox="1"/>
          <p:nvPr/>
        </p:nvSpPr>
        <p:spPr>
          <a:xfrm>
            <a:off x="1360471" y="3718775"/>
            <a:ext cx="13179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373636"/>
                </a:solidFill>
                <a:latin typeface="Arial"/>
                <a:ea typeface="Arial"/>
                <a:cs typeface="Arial"/>
                <a:sym typeface="Arial"/>
              </a:rPr>
              <a:t>Vandaag</a:t>
            </a:r>
            <a:endParaRPr sz="500" b="0" i="0" u="none" strike="noStrike" cap="none">
              <a:solidFill>
                <a:srgbClr val="373636"/>
              </a:solidFill>
              <a:latin typeface="Arial"/>
              <a:ea typeface="Arial"/>
              <a:cs typeface="Arial"/>
              <a:sym typeface="Arial"/>
            </a:endParaRPr>
          </a:p>
        </p:txBody>
      </p:sp>
      <p:sp>
        <p:nvSpPr>
          <p:cNvPr id="1353" name="Google Shape;1353;p134"/>
          <p:cNvSpPr/>
          <p:nvPr/>
        </p:nvSpPr>
        <p:spPr>
          <a:xfrm>
            <a:off x="3800350" y="1666400"/>
            <a:ext cx="1314600" cy="547500"/>
          </a:xfrm>
          <a:prstGeom prst="rect">
            <a:avLst/>
          </a:prstGeom>
          <a:noFill/>
          <a:ln w="952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34"/>
          <p:cNvSpPr/>
          <p:nvPr/>
        </p:nvSpPr>
        <p:spPr>
          <a:xfrm>
            <a:off x="4114521" y="1163475"/>
            <a:ext cx="213000" cy="351600"/>
          </a:xfrm>
          <a:prstGeom prst="downArrow">
            <a:avLst>
              <a:gd name="adj1" fmla="val 50000"/>
              <a:gd name="adj2" fmla="val 50000"/>
            </a:avLst>
          </a:prstGeom>
          <a:solidFill>
            <a:srgbClr val="EA9999"/>
          </a:solidFill>
          <a:ln w="25400" cap="flat" cmpd="sng">
            <a:solidFill>
              <a:srgbClr val="66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55" name="Google Shape;1355;p134"/>
          <p:cNvSpPr txBox="1"/>
          <p:nvPr/>
        </p:nvSpPr>
        <p:spPr>
          <a:xfrm>
            <a:off x="2889509" y="1222136"/>
            <a:ext cx="1317900" cy="234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250" b="1" i="0" u="none" strike="noStrike" cap="none">
                <a:solidFill>
                  <a:srgbClr val="373636"/>
                </a:solidFill>
              </a:rPr>
              <a:t>V</a:t>
            </a:r>
            <a:r>
              <a:rPr lang="en" sz="1250" b="1">
                <a:solidFill>
                  <a:srgbClr val="373636"/>
                </a:solidFill>
              </a:rPr>
              <a:t>olgende werkgroep</a:t>
            </a:r>
            <a:endParaRPr sz="700" b="1" i="0" u="none" strike="noStrike" cap="none">
              <a:solidFill>
                <a:srgbClr val="373636"/>
              </a:solidFill>
            </a:endParaRPr>
          </a:p>
        </p:txBody>
      </p:sp>
      <p:cxnSp>
        <p:nvCxnSpPr>
          <p:cNvPr id="1356" name="Google Shape;1356;p134"/>
          <p:cNvCxnSpPr/>
          <p:nvPr/>
        </p:nvCxnSpPr>
        <p:spPr>
          <a:xfrm>
            <a:off x="7264500" y="1977353"/>
            <a:ext cx="0" cy="505200"/>
          </a:xfrm>
          <a:prstGeom prst="straightConnector1">
            <a:avLst/>
          </a:prstGeom>
          <a:noFill/>
          <a:ln w="12700" cap="sq" cmpd="sng">
            <a:solidFill>
              <a:srgbClr val="F0D70F"/>
            </a:solidFill>
            <a:prstDash val="solid"/>
            <a:round/>
            <a:headEnd type="diamond" w="med" len="med"/>
            <a:tailEnd type="none" w="sm" len="sm"/>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3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sz="4800" b="1">
                <a:solidFill>
                  <a:srgbClr val="4C4C4C"/>
                </a:solidFill>
              </a:rPr>
              <a:t>Bedankt!</a:t>
            </a:r>
            <a:endParaRPr sz="4800"/>
          </a:p>
        </p:txBody>
      </p:sp>
      <p:sp>
        <p:nvSpPr>
          <p:cNvPr id="1362" name="Google Shape;1362;p135"/>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36"/>
          <p:cNvSpPr txBox="1">
            <a:spLocks noGrp="1"/>
          </p:cNvSpPr>
          <p:nvPr>
            <p:ph type="title"/>
          </p:nvPr>
        </p:nvSpPr>
        <p:spPr>
          <a:xfrm>
            <a:off x="457800" y="262200"/>
            <a:ext cx="86001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Volledig sneuvelmodel (formele notatie)</a:t>
            </a:r>
            <a:endParaRPr/>
          </a:p>
        </p:txBody>
      </p:sp>
      <p:sp>
        <p:nvSpPr>
          <p:cNvPr id="1368" name="Google Shape;1368;p136"/>
          <p:cNvSpPr txBox="1"/>
          <p:nvPr/>
        </p:nvSpPr>
        <p:spPr>
          <a:xfrm>
            <a:off x="262250" y="-8572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t>ANNEX</a:t>
            </a:r>
            <a:endParaRPr/>
          </a:p>
        </p:txBody>
      </p:sp>
      <p:pic>
        <p:nvPicPr>
          <p:cNvPr id="1369" name="Google Shape;1369;p136"/>
          <p:cNvPicPr preferRelativeResize="0"/>
          <p:nvPr/>
        </p:nvPicPr>
        <p:blipFill>
          <a:blip r:embed="rId3">
            <a:alphaModFix/>
          </a:blip>
          <a:stretch>
            <a:fillRect/>
          </a:stretch>
        </p:blipFill>
        <p:spPr>
          <a:xfrm>
            <a:off x="0" y="1272479"/>
            <a:ext cx="9144003" cy="38710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80"/>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Aanleiding van dit traject </a:t>
            </a:r>
            <a:endParaRPr/>
          </a:p>
          <a:p>
            <a:pPr marL="0" lvl="0" indent="0" algn="r" rtl="0">
              <a:lnSpc>
                <a:spcPct val="102702"/>
              </a:lnSpc>
              <a:spcBef>
                <a:spcPts val="0"/>
              </a:spcBef>
              <a:spcAft>
                <a:spcPts val="0"/>
              </a:spcAft>
              <a:buSzPts val="3700"/>
              <a:buNone/>
            </a:pPr>
            <a:endParaRPr/>
          </a:p>
        </p:txBody>
      </p:sp>
      <p:sp>
        <p:nvSpPr>
          <p:cNvPr id="475" name="Google Shape;475;p80"/>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6" name="Google Shape;476;p80"/>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8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a:t>Aanleiding van dit traject</a:t>
            </a:r>
            <a:endParaRPr sz="1400" b="0" i="0" u="none" strike="noStrike" cap="none">
              <a:solidFill>
                <a:srgbClr val="000000"/>
              </a:solidFill>
              <a:latin typeface="Arial"/>
              <a:ea typeface="Arial"/>
              <a:cs typeface="Arial"/>
              <a:sym typeface="Arial"/>
            </a:endParaRPr>
          </a:p>
        </p:txBody>
      </p:sp>
      <p:grpSp>
        <p:nvGrpSpPr>
          <p:cNvPr id="482" name="Google Shape;482;p81"/>
          <p:cNvGrpSpPr/>
          <p:nvPr/>
        </p:nvGrpSpPr>
        <p:grpSpPr>
          <a:xfrm>
            <a:off x="4128240" y="1153358"/>
            <a:ext cx="819263" cy="1418402"/>
            <a:chOff x="871175" y="2398225"/>
            <a:chExt cx="406300" cy="766000"/>
          </a:xfrm>
        </p:grpSpPr>
        <p:pic>
          <p:nvPicPr>
            <p:cNvPr id="483" name="Google Shape;483;p81"/>
            <p:cNvPicPr preferRelativeResize="0"/>
            <p:nvPr/>
          </p:nvPicPr>
          <p:blipFill rotWithShape="1">
            <a:blip r:embed="rId3">
              <a:alphaModFix/>
            </a:blip>
            <a:srcRect r="49606"/>
            <a:stretch/>
          </p:blipFill>
          <p:spPr>
            <a:xfrm>
              <a:off x="871175" y="2398225"/>
              <a:ext cx="372050" cy="738300"/>
            </a:xfrm>
            <a:prstGeom prst="rect">
              <a:avLst/>
            </a:prstGeom>
            <a:noFill/>
            <a:ln>
              <a:noFill/>
            </a:ln>
          </p:spPr>
        </p:pic>
        <p:sp>
          <p:nvSpPr>
            <p:cNvPr id="484" name="Google Shape;484;p81"/>
            <p:cNvSpPr/>
            <p:nvPr/>
          </p:nvSpPr>
          <p:spPr>
            <a:xfrm>
              <a:off x="1131075" y="2725325"/>
              <a:ext cx="146400" cy="43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81"/>
          <p:cNvGrpSpPr/>
          <p:nvPr/>
        </p:nvGrpSpPr>
        <p:grpSpPr>
          <a:xfrm>
            <a:off x="4016089" y="3515467"/>
            <a:ext cx="819270" cy="1418396"/>
            <a:chOff x="1399225" y="1716950"/>
            <a:chExt cx="430900" cy="789050"/>
          </a:xfrm>
        </p:grpSpPr>
        <p:pic>
          <p:nvPicPr>
            <p:cNvPr id="486" name="Google Shape;486;p81"/>
            <p:cNvPicPr preferRelativeResize="0"/>
            <p:nvPr/>
          </p:nvPicPr>
          <p:blipFill rotWithShape="1">
            <a:blip r:embed="rId3">
              <a:alphaModFix/>
            </a:blip>
            <a:srcRect l="50879"/>
            <a:stretch/>
          </p:blipFill>
          <p:spPr>
            <a:xfrm>
              <a:off x="1467475" y="1716950"/>
              <a:ext cx="362650" cy="738300"/>
            </a:xfrm>
            <a:prstGeom prst="rect">
              <a:avLst/>
            </a:prstGeom>
            <a:noFill/>
            <a:ln>
              <a:noFill/>
            </a:ln>
          </p:spPr>
        </p:pic>
        <p:sp>
          <p:nvSpPr>
            <p:cNvPr id="487" name="Google Shape;487;p81"/>
            <p:cNvSpPr/>
            <p:nvPr/>
          </p:nvSpPr>
          <p:spPr>
            <a:xfrm>
              <a:off x="1399225" y="2038000"/>
              <a:ext cx="165900" cy="46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8" name="Google Shape;488;p81"/>
          <p:cNvCxnSpPr>
            <a:stCxn id="483" idx="1"/>
            <a:endCxn id="487" idx="3"/>
          </p:cNvCxnSpPr>
          <p:nvPr/>
        </p:nvCxnSpPr>
        <p:spPr>
          <a:xfrm>
            <a:off x="4128240" y="1836913"/>
            <a:ext cx="203400" cy="2676300"/>
          </a:xfrm>
          <a:prstGeom prst="curvedConnector5">
            <a:avLst>
              <a:gd name="adj1" fmla="val -927023"/>
              <a:gd name="adj2" fmla="val 52141"/>
              <a:gd name="adj3" fmla="val -891072"/>
            </a:avLst>
          </a:prstGeom>
          <a:noFill/>
          <a:ln w="19050" cap="flat" cmpd="sng">
            <a:solidFill>
              <a:schemeClr val="dk2"/>
            </a:solidFill>
            <a:prstDash val="solid"/>
            <a:round/>
            <a:headEnd type="none" w="med" len="med"/>
            <a:tailEnd type="none" w="med" len="med"/>
          </a:ln>
        </p:spPr>
      </p:cxnSp>
      <p:sp>
        <p:nvSpPr>
          <p:cNvPr id="489" name="Google Shape;489;p81"/>
          <p:cNvSpPr/>
          <p:nvPr/>
        </p:nvSpPr>
        <p:spPr>
          <a:xfrm>
            <a:off x="628650" y="2408450"/>
            <a:ext cx="3154500" cy="1299000"/>
          </a:xfrm>
          <a:prstGeom prst="downArrow">
            <a:avLst>
              <a:gd name="adj1" fmla="val 50000"/>
              <a:gd name="adj2" fmla="val 50000"/>
            </a:avLst>
          </a:prstGeom>
          <a:solidFill>
            <a:srgbClr val="FFF275"/>
          </a:solidFill>
          <a:ln w="9525" cap="flat" cmpd="sng">
            <a:solidFill>
              <a:schemeClr val="dk2"/>
            </a:solidFill>
            <a:prstDash val="solid"/>
            <a:round/>
            <a:headEnd type="none" w="sm" len="sm"/>
            <a:tailEnd type="none" w="sm" len="sm"/>
          </a:ln>
        </p:spPr>
        <p:txBody>
          <a:bodyPr spcFirstLastPara="1" wrap="square" lIns="45700" tIns="91425" rIns="91425" bIns="0" anchor="ctr" anchorCtr="0">
            <a:noAutofit/>
          </a:bodyPr>
          <a:lstStyle/>
          <a:p>
            <a:pPr marL="0" lvl="0" indent="0" algn="l" rtl="0">
              <a:spcBef>
                <a:spcPts val="0"/>
              </a:spcBef>
              <a:spcAft>
                <a:spcPts val="0"/>
              </a:spcAft>
              <a:buNone/>
            </a:pPr>
            <a:r>
              <a:rPr lang="en" sz="1200" b="1"/>
              <a:t>Verzoek tot loongegevens:</a:t>
            </a:r>
            <a:endParaRPr sz="1200" b="1"/>
          </a:p>
          <a:p>
            <a:pPr marL="457200" lvl="0" indent="-304800" algn="l" rtl="0">
              <a:spcBef>
                <a:spcPts val="0"/>
              </a:spcBef>
              <a:spcAft>
                <a:spcPts val="0"/>
              </a:spcAft>
              <a:buSzPts val="1200"/>
              <a:buChar char="-"/>
            </a:pPr>
            <a:r>
              <a:rPr lang="en" sz="1200"/>
              <a:t>Verhuurder</a:t>
            </a:r>
            <a:endParaRPr sz="1200"/>
          </a:p>
          <a:p>
            <a:pPr marL="457200" lvl="0" indent="-304800" algn="l" rtl="0">
              <a:spcBef>
                <a:spcPts val="0"/>
              </a:spcBef>
              <a:spcAft>
                <a:spcPts val="0"/>
              </a:spcAft>
              <a:buSzPts val="1200"/>
              <a:buChar char="-"/>
            </a:pPr>
            <a:r>
              <a:rPr lang="en" sz="1200"/>
              <a:t>Bank (lening) </a:t>
            </a:r>
            <a:endParaRPr sz="1200"/>
          </a:p>
          <a:p>
            <a:pPr marL="457200" lvl="0" indent="-304800" algn="l" rtl="0">
              <a:spcBef>
                <a:spcPts val="0"/>
              </a:spcBef>
              <a:spcAft>
                <a:spcPts val="0"/>
              </a:spcAft>
              <a:buSzPts val="1200"/>
              <a:buChar char="-"/>
            </a:pPr>
            <a:r>
              <a:rPr lang="en" sz="1200"/>
              <a:t>Verzekeraar</a:t>
            </a:r>
            <a:endParaRPr sz="1200"/>
          </a:p>
          <a:p>
            <a:pPr marL="457200" lvl="0" indent="-304800" algn="l" rtl="0">
              <a:spcBef>
                <a:spcPts val="0"/>
              </a:spcBef>
              <a:spcAft>
                <a:spcPts val="0"/>
              </a:spcAft>
              <a:buSzPts val="1200"/>
              <a:buChar char="-"/>
            </a:pPr>
            <a:r>
              <a:rPr lang="en" sz="1200"/>
              <a:t>...</a:t>
            </a:r>
            <a:endParaRPr sz="1200"/>
          </a:p>
        </p:txBody>
      </p:sp>
      <p:sp>
        <p:nvSpPr>
          <p:cNvPr id="490" name="Google Shape;490;p81"/>
          <p:cNvSpPr txBox="1"/>
          <p:nvPr/>
        </p:nvSpPr>
        <p:spPr>
          <a:xfrm>
            <a:off x="3251850" y="2491300"/>
            <a:ext cx="2406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Proxima Nova"/>
                <a:ea typeface="Proxima Nova"/>
                <a:cs typeface="Proxima Nova"/>
                <a:sym typeface="Proxima Nova"/>
              </a:rPr>
              <a:t>Publieke of private dienstverlener</a:t>
            </a:r>
            <a:endParaRPr sz="1100" b="1">
              <a:latin typeface="Proxima Nova"/>
              <a:ea typeface="Proxima Nova"/>
              <a:cs typeface="Proxima Nova"/>
              <a:sym typeface="Proxima Nova"/>
            </a:endParaRPr>
          </a:p>
        </p:txBody>
      </p:sp>
      <p:sp>
        <p:nvSpPr>
          <p:cNvPr id="491" name="Google Shape;491;p81"/>
          <p:cNvSpPr txBox="1"/>
          <p:nvPr/>
        </p:nvSpPr>
        <p:spPr>
          <a:xfrm>
            <a:off x="3542000" y="4820400"/>
            <a:ext cx="1945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Proxima Nova"/>
                <a:ea typeface="Proxima Nova"/>
                <a:cs typeface="Proxima Nova"/>
                <a:sym typeface="Proxima Nova"/>
              </a:rPr>
              <a:t>Burger</a:t>
            </a:r>
            <a:endParaRPr sz="1100" b="1">
              <a:latin typeface="Proxima Nova"/>
              <a:ea typeface="Proxima Nova"/>
              <a:cs typeface="Proxima Nova"/>
              <a:sym typeface="Proxima Nova"/>
            </a:endParaRPr>
          </a:p>
        </p:txBody>
      </p:sp>
      <p:cxnSp>
        <p:nvCxnSpPr>
          <p:cNvPr id="492" name="Google Shape;492;p81"/>
          <p:cNvCxnSpPr/>
          <p:nvPr/>
        </p:nvCxnSpPr>
        <p:spPr>
          <a:xfrm flipH="1">
            <a:off x="4688637" y="1836913"/>
            <a:ext cx="203400" cy="2676300"/>
          </a:xfrm>
          <a:prstGeom prst="curvedConnector5">
            <a:avLst>
              <a:gd name="adj1" fmla="val -927023"/>
              <a:gd name="adj2" fmla="val 52141"/>
              <a:gd name="adj3" fmla="val -891072"/>
            </a:avLst>
          </a:prstGeom>
          <a:noFill/>
          <a:ln w="19050" cap="flat" cmpd="sng">
            <a:solidFill>
              <a:schemeClr val="dk2"/>
            </a:solidFill>
            <a:prstDash val="solid"/>
            <a:round/>
            <a:headEnd type="none" w="med" len="med"/>
            <a:tailEnd type="none" w="med" len="med"/>
          </a:ln>
        </p:spPr>
      </p:cxnSp>
      <p:sp>
        <p:nvSpPr>
          <p:cNvPr id="493" name="Google Shape;493;p81"/>
          <p:cNvSpPr/>
          <p:nvPr/>
        </p:nvSpPr>
        <p:spPr>
          <a:xfrm>
            <a:off x="5167600" y="2491300"/>
            <a:ext cx="3154500" cy="1299000"/>
          </a:xfrm>
          <a:prstGeom prst="upArrow">
            <a:avLst>
              <a:gd name="adj1" fmla="val 50000"/>
              <a:gd name="adj2" fmla="val 50000"/>
            </a:avLst>
          </a:prstGeom>
          <a:solidFill>
            <a:srgbClr val="FFF275"/>
          </a:solidFill>
          <a:ln w="9525" cap="flat" cmpd="sng">
            <a:solidFill>
              <a:schemeClr val="dk2"/>
            </a:solidFill>
            <a:prstDash val="solid"/>
            <a:round/>
            <a:headEnd type="none" w="sm" len="sm"/>
            <a:tailEnd type="none" w="sm" len="sm"/>
          </a:ln>
        </p:spPr>
        <p:txBody>
          <a:bodyPr spcFirstLastPara="1" wrap="square" lIns="45700" tIns="45700" rIns="45700" bIns="91425" anchor="ctr" anchorCtr="0">
            <a:noAutofit/>
          </a:bodyPr>
          <a:lstStyle/>
          <a:p>
            <a:pPr marL="0" lvl="0" indent="0" algn="l" rtl="0">
              <a:spcBef>
                <a:spcPts val="0"/>
              </a:spcBef>
              <a:spcAft>
                <a:spcPts val="0"/>
              </a:spcAft>
              <a:buNone/>
            </a:pPr>
            <a:r>
              <a:rPr lang="en" sz="1100"/>
              <a:t>Burger dient loongegevens te </a:t>
            </a:r>
            <a:r>
              <a:rPr lang="en" sz="1100" b="1"/>
              <a:t>zoeken </a:t>
            </a:r>
            <a:r>
              <a:rPr lang="en" sz="1100"/>
              <a:t>en op te sturen via </a:t>
            </a:r>
            <a:r>
              <a:rPr lang="en" sz="1100" b="1"/>
              <a:t>email, post of digitaal over te typen</a:t>
            </a:r>
            <a:endParaRPr sz="11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82"/>
          <p:cNvSpPr txBox="1"/>
          <p:nvPr/>
        </p:nvSpPr>
        <p:spPr>
          <a:xfrm>
            <a:off x="683076" y="319575"/>
            <a:ext cx="2888700" cy="703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1"/>
              <a:t>Pijnpunten</a:t>
            </a:r>
            <a:endParaRPr b="0" i="0" u="none" strike="noStrike" cap="none">
              <a:solidFill>
                <a:srgbClr val="000000"/>
              </a:solidFill>
              <a:latin typeface="Arial"/>
              <a:ea typeface="Arial"/>
              <a:cs typeface="Arial"/>
              <a:sym typeface="Arial"/>
            </a:endParaRPr>
          </a:p>
        </p:txBody>
      </p:sp>
      <p:grpSp>
        <p:nvGrpSpPr>
          <p:cNvPr id="499" name="Google Shape;499;p82"/>
          <p:cNvGrpSpPr/>
          <p:nvPr/>
        </p:nvGrpSpPr>
        <p:grpSpPr>
          <a:xfrm>
            <a:off x="6129997" y="1420496"/>
            <a:ext cx="457196" cy="457196"/>
            <a:chOff x="4287838" y="1854201"/>
            <a:chExt cx="149225" cy="149225"/>
          </a:xfrm>
        </p:grpSpPr>
        <p:sp>
          <p:nvSpPr>
            <p:cNvPr id="500" name="Google Shape;500;p82"/>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rgbClr val="000000"/>
                </a:solidFill>
                <a:latin typeface="Arial"/>
                <a:ea typeface="Arial"/>
                <a:cs typeface="Arial"/>
                <a:sym typeface="Arial"/>
              </a:endParaRPr>
            </a:p>
          </p:txBody>
        </p:sp>
        <p:cxnSp>
          <p:nvCxnSpPr>
            <p:cNvPr id="501" name="Google Shape;501;p82"/>
            <p:cNvCxnSpPr/>
            <p:nvPr/>
          </p:nvCxnSpPr>
          <p:spPr>
            <a:xfrm>
              <a:off x="4375150" y="1884363"/>
              <a:ext cx="0" cy="0"/>
            </a:xfrm>
            <a:prstGeom prst="straightConnector1">
              <a:avLst/>
            </a:prstGeom>
            <a:solidFill>
              <a:srgbClr val="000000"/>
            </a:solidFill>
            <a:ln w="9525" cap="flat" cmpd="sng">
              <a:solidFill>
                <a:schemeClr val="dk1"/>
              </a:solidFill>
              <a:prstDash val="solid"/>
              <a:round/>
              <a:headEnd type="none" w="sm" len="sm"/>
              <a:tailEnd type="none" w="sm" len="sm"/>
            </a:ln>
          </p:spPr>
        </p:cxnSp>
        <p:cxnSp>
          <p:nvCxnSpPr>
            <p:cNvPr id="502" name="Google Shape;502;p82"/>
            <p:cNvCxnSpPr/>
            <p:nvPr/>
          </p:nvCxnSpPr>
          <p:spPr>
            <a:xfrm>
              <a:off x="4375150" y="1884363"/>
              <a:ext cx="0" cy="0"/>
            </a:xfrm>
            <a:prstGeom prst="straightConnector1">
              <a:avLst/>
            </a:prstGeom>
            <a:solidFill>
              <a:srgbClr val="000000"/>
            </a:solidFill>
            <a:ln w="9525" cap="flat" cmpd="sng">
              <a:solidFill>
                <a:schemeClr val="dk1"/>
              </a:solidFill>
              <a:prstDash val="solid"/>
              <a:round/>
              <a:headEnd type="none" w="sm" len="sm"/>
              <a:tailEnd type="none" w="sm" len="sm"/>
            </a:ln>
          </p:spPr>
        </p:cxnSp>
        <p:sp>
          <p:nvSpPr>
            <p:cNvPr id="503" name="Google Shape;503;p82"/>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rgbClr val="000000"/>
                </a:solidFill>
                <a:latin typeface="Arial"/>
                <a:ea typeface="Arial"/>
                <a:cs typeface="Arial"/>
                <a:sym typeface="Arial"/>
              </a:endParaRPr>
            </a:p>
          </p:txBody>
        </p:sp>
      </p:grpSp>
      <p:grpSp>
        <p:nvGrpSpPr>
          <p:cNvPr id="504" name="Google Shape;504;p82"/>
          <p:cNvGrpSpPr/>
          <p:nvPr/>
        </p:nvGrpSpPr>
        <p:grpSpPr>
          <a:xfrm>
            <a:off x="6829482" y="1433736"/>
            <a:ext cx="432284" cy="430742"/>
            <a:chOff x="5035550" y="3784600"/>
            <a:chExt cx="422276" cy="420688"/>
          </a:xfrm>
        </p:grpSpPr>
        <p:sp>
          <p:nvSpPr>
            <p:cNvPr id="505" name="Google Shape;505;p82"/>
            <p:cNvSpPr/>
            <p:nvPr/>
          </p:nvSpPr>
          <p:spPr>
            <a:xfrm>
              <a:off x="5035550" y="3784600"/>
              <a:ext cx="422275" cy="420688"/>
            </a:xfrm>
            <a:custGeom>
              <a:avLst/>
              <a:gdLst/>
              <a:ahLst/>
              <a:cxnLst/>
              <a:rect l="l" t="t" r="r" b="b"/>
              <a:pathLst>
                <a:path w="192" h="192" extrusionOk="0">
                  <a:moveTo>
                    <a:pt x="184" y="184"/>
                  </a:moveTo>
                  <a:cubicBezTo>
                    <a:pt x="158" y="184"/>
                    <a:pt x="158" y="184"/>
                    <a:pt x="158" y="184"/>
                  </a:cubicBezTo>
                  <a:cubicBezTo>
                    <a:pt x="154" y="152"/>
                    <a:pt x="154" y="152"/>
                    <a:pt x="154" y="152"/>
                  </a:cubicBezTo>
                  <a:cubicBezTo>
                    <a:pt x="152" y="144"/>
                    <a:pt x="145" y="137"/>
                    <a:pt x="137" y="134"/>
                  </a:cubicBezTo>
                  <a:cubicBezTo>
                    <a:pt x="112" y="126"/>
                    <a:pt x="112" y="126"/>
                    <a:pt x="112" y="126"/>
                  </a:cubicBezTo>
                  <a:cubicBezTo>
                    <a:pt x="109" y="125"/>
                    <a:pt x="106" y="126"/>
                    <a:pt x="103" y="128"/>
                  </a:cubicBezTo>
                  <a:cubicBezTo>
                    <a:pt x="102" y="130"/>
                    <a:pt x="102" y="130"/>
                    <a:pt x="102" y="130"/>
                  </a:cubicBezTo>
                  <a:cubicBezTo>
                    <a:pt x="100" y="132"/>
                    <a:pt x="98" y="133"/>
                    <a:pt x="96" y="133"/>
                  </a:cubicBezTo>
                  <a:cubicBezTo>
                    <a:pt x="93" y="133"/>
                    <a:pt x="91" y="132"/>
                    <a:pt x="89" y="130"/>
                  </a:cubicBezTo>
                  <a:cubicBezTo>
                    <a:pt x="88" y="128"/>
                    <a:pt x="88" y="128"/>
                    <a:pt x="88" y="128"/>
                  </a:cubicBezTo>
                  <a:cubicBezTo>
                    <a:pt x="85" y="126"/>
                    <a:pt x="82" y="125"/>
                    <a:pt x="79" y="126"/>
                  </a:cubicBezTo>
                  <a:cubicBezTo>
                    <a:pt x="69" y="129"/>
                    <a:pt x="69" y="129"/>
                    <a:pt x="69" y="129"/>
                  </a:cubicBezTo>
                  <a:cubicBezTo>
                    <a:pt x="67" y="114"/>
                    <a:pt x="67" y="114"/>
                    <a:pt x="67" y="114"/>
                  </a:cubicBezTo>
                  <a:cubicBezTo>
                    <a:pt x="67" y="113"/>
                    <a:pt x="67" y="113"/>
                    <a:pt x="67" y="113"/>
                  </a:cubicBezTo>
                  <a:cubicBezTo>
                    <a:pt x="65" y="108"/>
                    <a:pt x="61" y="103"/>
                    <a:pt x="55" y="101"/>
                  </a:cubicBezTo>
                  <a:cubicBezTo>
                    <a:pt x="40" y="96"/>
                    <a:pt x="40" y="96"/>
                    <a:pt x="40" y="96"/>
                  </a:cubicBezTo>
                  <a:cubicBezTo>
                    <a:pt x="38" y="95"/>
                    <a:pt x="35" y="96"/>
                    <a:pt x="34" y="98"/>
                  </a:cubicBezTo>
                  <a:cubicBezTo>
                    <a:pt x="32" y="99"/>
                    <a:pt x="32" y="99"/>
                    <a:pt x="32" y="99"/>
                  </a:cubicBezTo>
                  <a:cubicBezTo>
                    <a:pt x="32" y="100"/>
                    <a:pt x="31" y="100"/>
                    <a:pt x="30" y="100"/>
                  </a:cubicBezTo>
                  <a:cubicBezTo>
                    <a:pt x="29" y="100"/>
                    <a:pt x="28" y="100"/>
                    <a:pt x="27" y="99"/>
                  </a:cubicBezTo>
                  <a:cubicBezTo>
                    <a:pt x="26" y="98"/>
                    <a:pt x="26" y="98"/>
                    <a:pt x="26" y="98"/>
                  </a:cubicBezTo>
                  <a:cubicBezTo>
                    <a:pt x="24" y="96"/>
                    <a:pt x="21" y="95"/>
                    <a:pt x="19" y="96"/>
                  </a:cubicBezTo>
                  <a:cubicBezTo>
                    <a:pt x="7" y="100"/>
                    <a:pt x="7" y="100"/>
                    <a:pt x="7" y="100"/>
                  </a:cubicBezTo>
                  <a:cubicBezTo>
                    <a:pt x="7" y="8"/>
                    <a:pt x="7" y="8"/>
                    <a:pt x="7" y="8"/>
                  </a:cubicBezTo>
                  <a:cubicBezTo>
                    <a:pt x="81" y="8"/>
                    <a:pt x="81" y="8"/>
                    <a:pt x="81" y="8"/>
                  </a:cubicBezTo>
                  <a:cubicBezTo>
                    <a:pt x="81" y="0"/>
                    <a:pt x="81" y="0"/>
                    <a:pt x="81" y="0"/>
                  </a:cubicBezTo>
                  <a:cubicBezTo>
                    <a:pt x="0" y="0"/>
                    <a:pt x="0" y="0"/>
                    <a:pt x="0" y="0"/>
                  </a:cubicBezTo>
                  <a:cubicBezTo>
                    <a:pt x="0" y="192"/>
                    <a:pt x="0" y="192"/>
                    <a:pt x="0" y="192"/>
                  </a:cubicBezTo>
                  <a:cubicBezTo>
                    <a:pt x="40" y="192"/>
                    <a:pt x="40" y="192"/>
                    <a:pt x="40" y="192"/>
                  </a:cubicBezTo>
                  <a:cubicBezTo>
                    <a:pt x="44" y="155"/>
                    <a:pt x="44" y="155"/>
                    <a:pt x="44" y="155"/>
                  </a:cubicBezTo>
                  <a:cubicBezTo>
                    <a:pt x="46" y="149"/>
                    <a:pt x="51" y="144"/>
                    <a:pt x="57" y="142"/>
                  </a:cubicBezTo>
                  <a:cubicBezTo>
                    <a:pt x="81" y="134"/>
                    <a:pt x="81" y="134"/>
                    <a:pt x="81" y="134"/>
                  </a:cubicBezTo>
                  <a:cubicBezTo>
                    <a:pt x="82" y="134"/>
                    <a:pt x="82" y="134"/>
                    <a:pt x="82" y="134"/>
                  </a:cubicBezTo>
                  <a:cubicBezTo>
                    <a:pt x="82" y="134"/>
                    <a:pt x="82" y="134"/>
                    <a:pt x="82" y="134"/>
                  </a:cubicBezTo>
                  <a:cubicBezTo>
                    <a:pt x="84" y="136"/>
                    <a:pt x="84" y="136"/>
                    <a:pt x="84" y="136"/>
                  </a:cubicBezTo>
                  <a:cubicBezTo>
                    <a:pt x="87" y="139"/>
                    <a:pt x="91" y="141"/>
                    <a:pt x="96" y="141"/>
                  </a:cubicBezTo>
                  <a:cubicBezTo>
                    <a:pt x="100" y="141"/>
                    <a:pt x="104" y="139"/>
                    <a:pt x="107" y="136"/>
                  </a:cubicBezTo>
                  <a:cubicBezTo>
                    <a:pt x="109" y="134"/>
                    <a:pt x="109" y="134"/>
                    <a:pt x="109" y="134"/>
                  </a:cubicBezTo>
                  <a:cubicBezTo>
                    <a:pt x="109" y="134"/>
                    <a:pt x="109" y="134"/>
                    <a:pt x="109" y="134"/>
                  </a:cubicBezTo>
                  <a:cubicBezTo>
                    <a:pt x="109" y="134"/>
                    <a:pt x="109" y="134"/>
                    <a:pt x="109" y="134"/>
                  </a:cubicBezTo>
                  <a:cubicBezTo>
                    <a:pt x="134" y="142"/>
                    <a:pt x="134" y="142"/>
                    <a:pt x="134" y="142"/>
                  </a:cubicBezTo>
                  <a:cubicBezTo>
                    <a:pt x="140" y="144"/>
                    <a:pt x="145" y="149"/>
                    <a:pt x="146" y="154"/>
                  </a:cubicBezTo>
                  <a:cubicBezTo>
                    <a:pt x="151" y="192"/>
                    <a:pt x="151" y="192"/>
                    <a:pt x="151" y="192"/>
                  </a:cubicBezTo>
                  <a:cubicBezTo>
                    <a:pt x="192" y="192"/>
                    <a:pt x="192" y="192"/>
                    <a:pt x="192" y="192"/>
                  </a:cubicBezTo>
                  <a:cubicBezTo>
                    <a:pt x="192" y="88"/>
                    <a:pt x="192" y="88"/>
                    <a:pt x="192" y="88"/>
                  </a:cubicBezTo>
                  <a:cubicBezTo>
                    <a:pt x="184" y="88"/>
                    <a:pt x="184" y="88"/>
                    <a:pt x="184" y="88"/>
                  </a:cubicBezTo>
                  <a:lnTo>
                    <a:pt x="184" y="184"/>
                  </a:lnTo>
                  <a:close/>
                  <a:moveTo>
                    <a:pt x="33" y="184"/>
                  </a:moveTo>
                  <a:cubicBezTo>
                    <a:pt x="7" y="184"/>
                    <a:pt x="7" y="184"/>
                    <a:pt x="7" y="184"/>
                  </a:cubicBezTo>
                  <a:cubicBezTo>
                    <a:pt x="7" y="109"/>
                    <a:pt x="7" y="109"/>
                    <a:pt x="7" y="109"/>
                  </a:cubicBezTo>
                  <a:cubicBezTo>
                    <a:pt x="21" y="104"/>
                    <a:pt x="21" y="104"/>
                    <a:pt x="21" y="104"/>
                  </a:cubicBezTo>
                  <a:cubicBezTo>
                    <a:pt x="21" y="105"/>
                    <a:pt x="21" y="105"/>
                    <a:pt x="21" y="105"/>
                  </a:cubicBezTo>
                  <a:cubicBezTo>
                    <a:pt x="24" y="107"/>
                    <a:pt x="27" y="108"/>
                    <a:pt x="30" y="108"/>
                  </a:cubicBezTo>
                  <a:cubicBezTo>
                    <a:pt x="33" y="108"/>
                    <a:pt x="36" y="107"/>
                    <a:pt x="38" y="105"/>
                  </a:cubicBezTo>
                  <a:cubicBezTo>
                    <a:pt x="39" y="104"/>
                    <a:pt x="39" y="104"/>
                    <a:pt x="39" y="104"/>
                  </a:cubicBezTo>
                  <a:cubicBezTo>
                    <a:pt x="53" y="109"/>
                    <a:pt x="53" y="109"/>
                    <a:pt x="53" y="109"/>
                  </a:cubicBezTo>
                  <a:cubicBezTo>
                    <a:pt x="56" y="110"/>
                    <a:pt x="58" y="112"/>
                    <a:pt x="59" y="115"/>
                  </a:cubicBezTo>
                  <a:cubicBezTo>
                    <a:pt x="61" y="132"/>
                    <a:pt x="61" y="132"/>
                    <a:pt x="61" y="132"/>
                  </a:cubicBezTo>
                  <a:cubicBezTo>
                    <a:pt x="54" y="134"/>
                    <a:pt x="54" y="134"/>
                    <a:pt x="54" y="134"/>
                  </a:cubicBezTo>
                  <a:cubicBezTo>
                    <a:pt x="46" y="137"/>
                    <a:pt x="39" y="144"/>
                    <a:pt x="37" y="153"/>
                  </a:cubicBezTo>
                  <a:lnTo>
                    <a:pt x="33" y="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6" name="Google Shape;506;p82"/>
            <p:cNvSpPr/>
            <p:nvPr/>
          </p:nvSpPr>
          <p:spPr>
            <a:xfrm>
              <a:off x="5195888" y="3919538"/>
              <a:ext cx="98425" cy="134938"/>
            </a:xfrm>
            <a:custGeom>
              <a:avLst/>
              <a:gdLst/>
              <a:ahLst/>
              <a:cxnLst/>
              <a:rect l="l" t="t" r="r" b="b"/>
              <a:pathLst>
                <a:path w="45" h="61" extrusionOk="0">
                  <a:moveTo>
                    <a:pt x="23" y="0"/>
                  </a:moveTo>
                  <a:cubicBezTo>
                    <a:pt x="10" y="0"/>
                    <a:pt x="0" y="11"/>
                    <a:pt x="0" y="25"/>
                  </a:cubicBezTo>
                  <a:cubicBezTo>
                    <a:pt x="0" y="38"/>
                    <a:pt x="3" y="48"/>
                    <a:pt x="8" y="53"/>
                  </a:cubicBezTo>
                  <a:cubicBezTo>
                    <a:pt x="12" y="58"/>
                    <a:pt x="16" y="61"/>
                    <a:pt x="23" y="61"/>
                  </a:cubicBezTo>
                  <a:cubicBezTo>
                    <a:pt x="30" y="61"/>
                    <a:pt x="34" y="57"/>
                    <a:pt x="38" y="53"/>
                  </a:cubicBezTo>
                  <a:cubicBezTo>
                    <a:pt x="43" y="48"/>
                    <a:pt x="45" y="38"/>
                    <a:pt x="45" y="25"/>
                  </a:cubicBezTo>
                  <a:cubicBezTo>
                    <a:pt x="45" y="11"/>
                    <a:pt x="35" y="0"/>
                    <a:pt x="23" y="0"/>
                  </a:cubicBezTo>
                  <a:close/>
                  <a:moveTo>
                    <a:pt x="23" y="54"/>
                  </a:moveTo>
                  <a:cubicBezTo>
                    <a:pt x="20" y="54"/>
                    <a:pt x="18" y="52"/>
                    <a:pt x="14" y="48"/>
                  </a:cubicBezTo>
                  <a:cubicBezTo>
                    <a:pt x="10" y="44"/>
                    <a:pt x="8" y="36"/>
                    <a:pt x="8" y="25"/>
                  </a:cubicBezTo>
                  <a:cubicBezTo>
                    <a:pt x="8" y="15"/>
                    <a:pt x="15" y="8"/>
                    <a:pt x="23" y="8"/>
                  </a:cubicBezTo>
                  <a:cubicBezTo>
                    <a:pt x="31" y="8"/>
                    <a:pt x="37" y="15"/>
                    <a:pt x="37" y="25"/>
                  </a:cubicBezTo>
                  <a:cubicBezTo>
                    <a:pt x="37" y="35"/>
                    <a:pt x="35" y="44"/>
                    <a:pt x="32" y="48"/>
                  </a:cubicBezTo>
                  <a:cubicBezTo>
                    <a:pt x="28" y="52"/>
                    <a:pt x="26" y="54"/>
                    <a:pt x="23" y="5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7" name="Google Shape;507;p82"/>
            <p:cNvSpPr/>
            <p:nvPr/>
          </p:nvSpPr>
          <p:spPr>
            <a:xfrm>
              <a:off x="5068888" y="3898900"/>
              <a:ext cx="65088" cy="88900"/>
            </a:xfrm>
            <a:custGeom>
              <a:avLst/>
              <a:gdLst/>
              <a:ahLst/>
              <a:cxnLst/>
              <a:rect l="l" t="t" r="r" b="b"/>
              <a:pathLst>
                <a:path w="30" h="41" extrusionOk="0">
                  <a:moveTo>
                    <a:pt x="0" y="17"/>
                  </a:moveTo>
                  <a:cubicBezTo>
                    <a:pt x="0" y="25"/>
                    <a:pt x="1" y="31"/>
                    <a:pt x="5" y="35"/>
                  </a:cubicBezTo>
                  <a:cubicBezTo>
                    <a:pt x="7" y="38"/>
                    <a:pt x="10" y="41"/>
                    <a:pt x="15" y="41"/>
                  </a:cubicBezTo>
                  <a:cubicBezTo>
                    <a:pt x="20" y="41"/>
                    <a:pt x="23" y="38"/>
                    <a:pt x="25" y="35"/>
                  </a:cubicBezTo>
                  <a:cubicBezTo>
                    <a:pt x="29" y="31"/>
                    <a:pt x="30" y="25"/>
                    <a:pt x="30" y="17"/>
                  </a:cubicBezTo>
                  <a:cubicBezTo>
                    <a:pt x="30" y="7"/>
                    <a:pt x="24" y="0"/>
                    <a:pt x="15" y="0"/>
                  </a:cubicBezTo>
                  <a:cubicBezTo>
                    <a:pt x="6" y="0"/>
                    <a:pt x="0" y="7"/>
                    <a:pt x="0" y="17"/>
                  </a:cubicBezTo>
                  <a:close/>
                  <a:moveTo>
                    <a:pt x="15" y="33"/>
                  </a:moveTo>
                  <a:cubicBezTo>
                    <a:pt x="14" y="33"/>
                    <a:pt x="13" y="33"/>
                    <a:pt x="11" y="30"/>
                  </a:cubicBezTo>
                  <a:cubicBezTo>
                    <a:pt x="9" y="28"/>
                    <a:pt x="8" y="23"/>
                    <a:pt x="8" y="17"/>
                  </a:cubicBezTo>
                  <a:cubicBezTo>
                    <a:pt x="8" y="12"/>
                    <a:pt x="11" y="8"/>
                    <a:pt x="15" y="8"/>
                  </a:cubicBezTo>
                  <a:cubicBezTo>
                    <a:pt x="19" y="8"/>
                    <a:pt x="23" y="12"/>
                    <a:pt x="23" y="17"/>
                  </a:cubicBezTo>
                  <a:cubicBezTo>
                    <a:pt x="23" y="23"/>
                    <a:pt x="21" y="27"/>
                    <a:pt x="20" y="30"/>
                  </a:cubicBezTo>
                  <a:cubicBezTo>
                    <a:pt x="17" y="33"/>
                    <a:pt x="16" y="33"/>
                    <a:pt x="15" y="3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8" name="Google Shape;508;p82"/>
            <p:cNvSpPr/>
            <p:nvPr/>
          </p:nvSpPr>
          <p:spPr>
            <a:xfrm>
              <a:off x="5237163" y="3784600"/>
              <a:ext cx="220663" cy="242888"/>
            </a:xfrm>
            <a:custGeom>
              <a:avLst/>
              <a:gdLst/>
              <a:ahLst/>
              <a:cxnLst/>
              <a:rect l="l" t="t" r="r" b="b"/>
              <a:pathLst>
                <a:path w="139" h="153" extrusionOk="0">
                  <a:moveTo>
                    <a:pt x="0" y="0"/>
                  </a:moveTo>
                  <a:lnTo>
                    <a:pt x="0" y="74"/>
                  </a:lnTo>
                  <a:lnTo>
                    <a:pt x="10" y="74"/>
                  </a:lnTo>
                  <a:lnTo>
                    <a:pt x="10" y="9"/>
                  </a:lnTo>
                  <a:lnTo>
                    <a:pt x="128" y="9"/>
                  </a:lnTo>
                  <a:lnTo>
                    <a:pt x="128" y="98"/>
                  </a:lnTo>
                  <a:lnTo>
                    <a:pt x="108" y="98"/>
                  </a:lnTo>
                  <a:lnTo>
                    <a:pt x="78" y="130"/>
                  </a:lnTo>
                  <a:lnTo>
                    <a:pt x="78" y="98"/>
                  </a:lnTo>
                  <a:lnTo>
                    <a:pt x="49" y="98"/>
                  </a:lnTo>
                  <a:lnTo>
                    <a:pt x="49" y="109"/>
                  </a:lnTo>
                  <a:lnTo>
                    <a:pt x="67" y="109"/>
                  </a:lnTo>
                  <a:lnTo>
                    <a:pt x="67" y="153"/>
                  </a:lnTo>
                  <a:lnTo>
                    <a:pt x="112" y="109"/>
                  </a:lnTo>
                  <a:lnTo>
                    <a:pt x="139" y="109"/>
                  </a:lnTo>
                  <a:lnTo>
                    <a:pt x="139"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9" name="Google Shape;509;p82"/>
            <p:cNvSpPr/>
            <p:nvPr/>
          </p:nvSpPr>
          <p:spPr>
            <a:xfrm>
              <a:off x="5294313" y="3843338"/>
              <a:ext cx="103200" cy="17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0" name="Google Shape;510;p82"/>
            <p:cNvSpPr/>
            <p:nvPr/>
          </p:nvSpPr>
          <p:spPr>
            <a:xfrm>
              <a:off x="5294313" y="3879850"/>
              <a:ext cx="103200" cy="15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511" name="Google Shape;511;p82"/>
          <p:cNvGrpSpPr/>
          <p:nvPr/>
        </p:nvGrpSpPr>
        <p:grpSpPr>
          <a:xfrm>
            <a:off x="6130002" y="2649602"/>
            <a:ext cx="457196" cy="457196"/>
            <a:chOff x="4521200" y="4249738"/>
            <a:chExt cx="298450" cy="298450"/>
          </a:xfrm>
        </p:grpSpPr>
        <p:sp>
          <p:nvSpPr>
            <p:cNvPr id="512" name="Google Shape;512;p82"/>
            <p:cNvSpPr/>
            <p:nvPr/>
          </p:nvSpPr>
          <p:spPr>
            <a:xfrm>
              <a:off x="4589463" y="4322763"/>
              <a:ext cx="117475" cy="130175"/>
            </a:xfrm>
            <a:custGeom>
              <a:avLst/>
              <a:gdLst/>
              <a:ahLst/>
              <a:cxnLst/>
              <a:rect l="l" t="t" r="r" b="b"/>
              <a:pathLst>
                <a:path w="75" h="83" extrusionOk="0">
                  <a:moveTo>
                    <a:pt x="75" y="22"/>
                  </a:moveTo>
                  <a:cubicBezTo>
                    <a:pt x="75" y="34"/>
                    <a:pt x="73" y="44"/>
                    <a:pt x="67" y="52"/>
                  </a:cubicBezTo>
                  <a:cubicBezTo>
                    <a:pt x="63" y="60"/>
                    <a:pt x="57" y="66"/>
                    <a:pt x="49" y="70"/>
                  </a:cubicBezTo>
                  <a:cubicBezTo>
                    <a:pt x="42" y="74"/>
                    <a:pt x="34" y="76"/>
                    <a:pt x="26" y="78"/>
                  </a:cubicBezTo>
                  <a:cubicBezTo>
                    <a:pt x="21" y="80"/>
                    <a:pt x="16" y="81"/>
                    <a:pt x="11" y="82"/>
                  </a:cubicBezTo>
                  <a:cubicBezTo>
                    <a:pt x="11" y="82"/>
                    <a:pt x="10" y="82"/>
                    <a:pt x="9" y="83"/>
                  </a:cubicBezTo>
                  <a:cubicBezTo>
                    <a:pt x="7" y="83"/>
                    <a:pt x="5" y="82"/>
                    <a:pt x="4" y="80"/>
                  </a:cubicBezTo>
                  <a:cubicBezTo>
                    <a:pt x="3" y="78"/>
                    <a:pt x="5" y="76"/>
                    <a:pt x="7" y="75"/>
                  </a:cubicBezTo>
                  <a:cubicBezTo>
                    <a:pt x="9" y="74"/>
                    <a:pt x="12" y="73"/>
                    <a:pt x="14" y="73"/>
                  </a:cubicBezTo>
                  <a:cubicBezTo>
                    <a:pt x="23" y="71"/>
                    <a:pt x="32" y="69"/>
                    <a:pt x="41" y="65"/>
                  </a:cubicBezTo>
                  <a:cubicBezTo>
                    <a:pt x="53" y="59"/>
                    <a:pt x="61" y="50"/>
                    <a:pt x="64" y="37"/>
                  </a:cubicBezTo>
                  <a:cubicBezTo>
                    <a:pt x="65" y="33"/>
                    <a:pt x="66" y="28"/>
                    <a:pt x="66" y="23"/>
                  </a:cubicBezTo>
                  <a:cubicBezTo>
                    <a:pt x="67" y="17"/>
                    <a:pt x="62" y="12"/>
                    <a:pt x="57" y="12"/>
                  </a:cubicBezTo>
                  <a:cubicBezTo>
                    <a:pt x="50" y="11"/>
                    <a:pt x="46" y="14"/>
                    <a:pt x="44" y="21"/>
                  </a:cubicBezTo>
                  <a:cubicBezTo>
                    <a:pt x="43" y="24"/>
                    <a:pt x="43" y="27"/>
                    <a:pt x="42" y="30"/>
                  </a:cubicBezTo>
                  <a:cubicBezTo>
                    <a:pt x="37" y="43"/>
                    <a:pt x="27" y="50"/>
                    <a:pt x="14" y="52"/>
                  </a:cubicBezTo>
                  <a:cubicBezTo>
                    <a:pt x="11" y="53"/>
                    <a:pt x="8" y="53"/>
                    <a:pt x="5" y="53"/>
                  </a:cubicBezTo>
                  <a:cubicBezTo>
                    <a:pt x="2" y="53"/>
                    <a:pt x="0" y="52"/>
                    <a:pt x="0" y="49"/>
                  </a:cubicBezTo>
                  <a:cubicBezTo>
                    <a:pt x="0" y="47"/>
                    <a:pt x="2" y="45"/>
                    <a:pt x="5" y="45"/>
                  </a:cubicBezTo>
                  <a:cubicBezTo>
                    <a:pt x="7" y="44"/>
                    <a:pt x="10" y="44"/>
                    <a:pt x="12" y="44"/>
                  </a:cubicBezTo>
                  <a:cubicBezTo>
                    <a:pt x="24" y="42"/>
                    <a:pt x="32" y="35"/>
                    <a:pt x="35" y="24"/>
                  </a:cubicBezTo>
                  <a:cubicBezTo>
                    <a:pt x="35" y="21"/>
                    <a:pt x="36" y="19"/>
                    <a:pt x="36" y="16"/>
                  </a:cubicBezTo>
                  <a:cubicBezTo>
                    <a:pt x="41" y="2"/>
                    <a:pt x="60" y="0"/>
                    <a:pt x="69" y="9"/>
                  </a:cubicBezTo>
                  <a:cubicBezTo>
                    <a:pt x="73" y="13"/>
                    <a:pt x="75" y="18"/>
                    <a:pt x="75" y="2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3" name="Google Shape;513;p82"/>
            <p:cNvSpPr/>
            <p:nvPr/>
          </p:nvSpPr>
          <p:spPr>
            <a:xfrm>
              <a:off x="4591050" y="4302125"/>
              <a:ext cx="168275" cy="127000"/>
            </a:xfrm>
            <a:custGeom>
              <a:avLst/>
              <a:gdLst/>
              <a:ahLst/>
              <a:cxnLst/>
              <a:rect l="l" t="t" r="r" b="b"/>
              <a:pathLst>
                <a:path w="108" h="82" extrusionOk="0">
                  <a:moveTo>
                    <a:pt x="90" y="40"/>
                  </a:moveTo>
                  <a:cubicBezTo>
                    <a:pt x="89" y="45"/>
                    <a:pt x="89" y="51"/>
                    <a:pt x="89" y="57"/>
                  </a:cubicBezTo>
                  <a:cubicBezTo>
                    <a:pt x="89" y="64"/>
                    <a:pt x="92" y="69"/>
                    <a:pt x="99" y="72"/>
                  </a:cubicBezTo>
                  <a:cubicBezTo>
                    <a:pt x="101" y="72"/>
                    <a:pt x="102" y="73"/>
                    <a:pt x="104" y="74"/>
                  </a:cubicBezTo>
                  <a:cubicBezTo>
                    <a:pt x="105" y="74"/>
                    <a:pt x="106" y="75"/>
                    <a:pt x="107" y="76"/>
                  </a:cubicBezTo>
                  <a:cubicBezTo>
                    <a:pt x="108" y="77"/>
                    <a:pt x="108" y="78"/>
                    <a:pt x="107" y="80"/>
                  </a:cubicBezTo>
                  <a:cubicBezTo>
                    <a:pt x="106" y="81"/>
                    <a:pt x="105" y="82"/>
                    <a:pt x="104" y="82"/>
                  </a:cubicBezTo>
                  <a:cubicBezTo>
                    <a:pt x="103" y="82"/>
                    <a:pt x="103" y="82"/>
                    <a:pt x="102" y="82"/>
                  </a:cubicBezTo>
                  <a:cubicBezTo>
                    <a:pt x="91" y="79"/>
                    <a:pt x="81" y="72"/>
                    <a:pt x="80" y="58"/>
                  </a:cubicBezTo>
                  <a:cubicBezTo>
                    <a:pt x="80" y="54"/>
                    <a:pt x="81" y="50"/>
                    <a:pt x="81" y="46"/>
                  </a:cubicBezTo>
                  <a:cubicBezTo>
                    <a:pt x="81" y="41"/>
                    <a:pt x="81" y="36"/>
                    <a:pt x="80" y="32"/>
                  </a:cubicBezTo>
                  <a:cubicBezTo>
                    <a:pt x="77" y="17"/>
                    <a:pt x="61" y="7"/>
                    <a:pt x="46" y="12"/>
                  </a:cubicBezTo>
                  <a:cubicBezTo>
                    <a:pt x="37" y="15"/>
                    <a:pt x="32" y="21"/>
                    <a:pt x="29" y="29"/>
                  </a:cubicBezTo>
                  <a:cubicBezTo>
                    <a:pt x="28" y="31"/>
                    <a:pt x="27" y="34"/>
                    <a:pt x="27" y="37"/>
                  </a:cubicBezTo>
                  <a:cubicBezTo>
                    <a:pt x="25" y="43"/>
                    <a:pt x="21" y="48"/>
                    <a:pt x="15" y="50"/>
                  </a:cubicBezTo>
                  <a:cubicBezTo>
                    <a:pt x="11" y="51"/>
                    <a:pt x="8" y="51"/>
                    <a:pt x="4" y="51"/>
                  </a:cubicBezTo>
                  <a:cubicBezTo>
                    <a:pt x="2" y="51"/>
                    <a:pt x="0" y="49"/>
                    <a:pt x="0" y="47"/>
                  </a:cubicBezTo>
                  <a:cubicBezTo>
                    <a:pt x="0" y="45"/>
                    <a:pt x="2" y="43"/>
                    <a:pt x="4" y="43"/>
                  </a:cubicBezTo>
                  <a:cubicBezTo>
                    <a:pt x="5" y="43"/>
                    <a:pt x="7" y="43"/>
                    <a:pt x="8" y="43"/>
                  </a:cubicBezTo>
                  <a:cubicBezTo>
                    <a:pt x="12" y="43"/>
                    <a:pt x="15" y="41"/>
                    <a:pt x="17" y="37"/>
                  </a:cubicBezTo>
                  <a:cubicBezTo>
                    <a:pt x="18" y="35"/>
                    <a:pt x="19" y="32"/>
                    <a:pt x="19" y="30"/>
                  </a:cubicBezTo>
                  <a:cubicBezTo>
                    <a:pt x="21" y="23"/>
                    <a:pt x="24" y="17"/>
                    <a:pt x="30" y="12"/>
                  </a:cubicBezTo>
                  <a:cubicBezTo>
                    <a:pt x="40" y="2"/>
                    <a:pt x="57" y="0"/>
                    <a:pt x="71" y="7"/>
                  </a:cubicBezTo>
                  <a:cubicBezTo>
                    <a:pt x="82" y="13"/>
                    <a:pt x="90" y="25"/>
                    <a:pt x="90" y="4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4" name="Google Shape;514;p82"/>
            <p:cNvSpPr/>
            <p:nvPr/>
          </p:nvSpPr>
          <p:spPr>
            <a:xfrm>
              <a:off x="4595813" y="4276725"/>
              <a:ext cx="166688" cy="128588"/>
            </a:xfrm>
            <a:custGeom>
              <a:avLst/>
              <a:gdLst/>
              <a:ahLst/>
              <a:cxnLst/>
              <a:rect l="l" t="t" r="r" b="b"/>
              <a:pathLst>
                <a:path w="107" h="83" extrusionOk="0">
                  <a:moveTo>
                    <a:pt x="103" y="53"/>
                  </a:moveTo>
                  <a:cubicBezTo>
                    <a:pt x="102" y="59"/>
                    <a:pt x="102" y="63"/>
                    <a:pt x="101" y="68"/>
                  </a:cubicBezTo>
                  <a:cubicBezTo>
                    <a:pt x="101" y="71"/>
                    <a:pt x="102" y="74"/>
                    <a:pt x="104" y="75"/>
                  </a:cubicBezTo>
                  <a:cubicBezTo>
                    <a:pt x="107" y="77"/>
                    <a:pt x="107" y="79"/>
                    <a:pt x="106" y="81"/>
                  </a:cubicBezTo>
                  <a:cubicBezTo>
                    <a:pt x="105" y="83"/>
                    <a:pt x="102" y="83"/>
                    <a:pt x="100" y="82"/>
                  </a:cubicBezTo>
                  <a:cubicBezTo>
                    <a:pt x="97" y="81"/>
                    <a:pt x="95" y="79"/>
                    <a:pt x="94" y="77"/>
                  </a:cubicBezTo>
                  <a:cubicBezTo>
                    <a:pt x="93" y="74"/>
                    <a:pt x="92" y="71"/>
                    <a:pt x="93" y="67"/>
                  </a:cubicBezTo>
                  <a:cubicBezTo>
                    <a:pt x="93" y="63"/>
                    <a:pt x="94" y="58"/>
                    <a:pt x="94" y="53"/>
                  </a:cubicBezTo>
                  <a:cubicBezTo>
                    <a:pt x="93" y="36"/>
                    <a:pt x="85" y="23"/>
                    <a:pt x="68" y="16"/>
                  </a:cubicBezTo>
                  <a:cubicBezTo>
                    <a:pt x="48" y="7"/>
                    <a:pt x="26" y="15"/>
                    <a:pt x="15" y="31"/>
                  </a:cubicBezTo>
                  <a:cubicBezTo>
                    <a:pt x="12" y="35"/>
                    <a:pt x="10" y="40"/>
                    <a:pt x="9" y="45"/>
                  </a:cubicBezTo>
                  <a:cubicBezTo>
                    <a:pt x="9" y="46"/>
                    <a:pt x="9" y="47"/>
                    <a:pt x="9" y="48"/>
                  </a:cubicBezTo>
                  <a:cubicBezTo>
                    <a:pt x="8" y="50"/>
                    <a:pt x="5" y="52"/>
                    <a:pt x="3" y="51"/>
                  </a:cubicBezTo>
                  <a:cubicBezTo>
                    <a:pt x="1" y="50"/>
                    <a:pt x="0" y="48"/>
                    <a:pt x="0" y="45"/>
                  </a:cubicBezTo>
                  <a:cubicBezTo>
                    <a:pt x="1" y="40"/>
                    <a:pt x="3" y="34"/>
                    <a:pt x="6" y="29"/>
                  </a:cubicBezTo>
                  <a:cubicBezTo>
                    <a:pt x="15" y="15"/>
                    <a:pt x="27" y="6"/>
                    <a:pt x="44" y="4"/>
                  </a:cubicBezTo>
                  <a:cubicBezTo>
                    <a:pt x="70" y="0"/>
                    <a:pt x="96" y="17"/>
                    <a:pt x="101" y="44"/>
                  </a:cubicBezTo>
                  <a:cubicBezTo>
                    <a:pt x="102" y="47"/>
                    <a:pt x="102" y="50"/>
                    <a:pt x="103" y="5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5" name="Google Shape;515;p82"/>
            <p:cNvSpPr/>
            <p:nvPr/>
          </p:nvSpPr>
          <p:spPr>
            <a:xfrm>
              <a:off x="4603750" y="4441825"/>
              <a:ext cx="144463" cy="33338"/>
            </a:xfrm>
            <a:custGeom>
              <a:avLst/>
              <a:gdLst/>
              <a:ahLst/>
              <a:cxnLst/>
              <a:rect l="l" t="t" r="r" b="b"/>
              <a:pathLst>
                <a:path w="93" h="22" extrusionOk="0">
                  <a:moveTo>
                    <a:pt x="54" y="1"/>
                  </a:moveTo>
                  <a:cubicBezTo>
                    <a:pt x="58" y="0"/>
                    <a:pt x="61" y="2"/>
                    <a:pt x="64" y="3"/>
                  </a:cubicBezTo>
                  <a:cubicBezTo>
                    <a:pt x="69" y="5"/>
                    <a:pt x="74" y="8"/>
                    <a:pt x="79" y="10"/>
                  </a:cubicBezTo>
                  <a:cubicBezTo>
                    <a:pt x="81" y="11"/>
                    <a:pt x="84" y="12"/>
                    <a:pt x="87" y="13"/>
                  </a:cubicBezTo>
                  <a:cubicBezTo>
                    <a:pt x="88" y="13"/>
                    <a:pt x="88" y="13"/>
                    <a:pt x="89" y="13"/>
                  </a:cubicBezTo>
                  <a:cubicBezTo>
                    <a:pt x="92" y="14"/>
                    <a:pt x="93" y="16"/>
                    <a:pt x="92" y="18"/>
                  </a:cubicBezTo>
                  <a:cubicBezTo>
                    <a:pt x="91" y="20"/>
                    <a:pt x="89" y="22"/>
                    <a:pt x="86" y="21"/>
                  </a:cubicBezTo>
                  <a:cubicBezTo>
                    <a:pt x="78" y="19"/>
                    <a:pt x="71" y="16"/>
                    <a:pt x="64" y="12"/>
                  </a:cubicBezTo>
                  <a:cubicBezTo>
                    <a:pt x="62" y="11"/>
                    <a:pt x="61" y="11"/>
                    <a:pt x="59" y="10"/>
                  </a:cubicBezTo>
                  <a:cubicBezTo>
                    <a:pt x="56" y="9"/>
                    <a:pt x="53" y="9"/>
                    <a:pt x="49" y="9"/>
                  </a:cubicBezTo>
                  <a:cubicBezTo>
                    <a:pt x="42" y="12"/>
                    <a:pt x="35" y="14"/>
                    <a:pt x="27" y="16"/>
                  </a:cubicBezTo>
                  <a:cubicBezTo>
                    <a:pt x="20" y="18"/>
                    <a:pt x="13" y="19"/>
                    <a:pt x="6" y="21"/>
                  </a:cubicBezTo>
                  <a:cubicBezTo>
                    <a:pt x="5" y="21"/>
                    <a:pt x="4" y="21"/>
                    <a:pt x="4" y="21"/>
                  </a:cubicBezTo>
                  <a:cubicBezTo>
                    <a:pt x="2" y="21"/>
                    <a:pt x="0" y="20"/>
                    <a:pt x="0" y="18"/>
                  </a:cubicBezTo>
                  <a:cubicBezTo>
                    <a:pt x="0" y="16"/>
                    <a:pt x="0" y="14"/>
                    <a:pt x="2" y="14"/>
                  </a:cubicBezTo>
                  <a:cubicBezTo>
                    <a:pt x="3" y="13"/>
                    <a:pt x="4" y="13"/>
                    <a:pt x="5" y="13"/>
                  </a:cubicBezTo>
                  <a:cubicBezTo>
                    <a:pt x="17" y="10"/>
                    <a:pt x="29" y="7"/>
                    <a:pt x="41" y="3"/>
                  </a:cubicBezTo>
                  <a:cubicBezTo>
                    <a:pt x="45" y="2"/>
                    <a:pt x="49" y="1"/>
                    <a:pt x="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6" name="Google Shape;516;p82"/>
            <p:cNvSpPr/>
            <p:nvPr/>
          </p:nvSpPr>
          <p:spPr>
            <a:xfrm>
              <a:off x="4591050" y="4351338"/>
              <a:ext cx="90488" cy="77788"/>
            </a:xfrm>
            <a:custGeom>
              <a:avLst/>
              <a:gdLst/>
              <a:ahLst/>
              <a:cxnLst/>
              <a:rect l="l" t="t" r="r" b="b"/>
              <a:pathLst>
                <a:path w="58" h="50" extrusionOk="0">
                  <a:moveTo>
                    <a:pt x="58" y="6"/>
                  </a:moveTo>
                  <a:cubicBezTo>
                    <a:pt x="58" y="17"/>
                    <a:pt x="54" y="26"/>
                    <a:pt x="47" y="33"/>
                  </a:cubicBezTo>
                  <a:cubicBezTo>
                    <a:pt x="43" y="38"/>
                    <a:pt x="37" y="41"/>
                    <a:pt x="31" y="43"/>
                  </a:cubicBezTo>
                  <a:cubicBezTo>
                    <a:pt x="23" y="46"/>
                    <a:pt x="15" y="48"/>
                    <a:pt x="6" y="50"/>
                  </a:cubicBezTo>
                  <a:cubicBezTo>
                    <a:pt x="3" y="50"/>
                    <a:pt x="1" y="49"/>
                    <a:pt x="0" y="47"/>
                  </a:cubicBezTo>
                  <a:cubicBezTo>
                    <a:pt x="0" y="44"/>
                    <a:pt x="1" y="43"/>
                    <a:pt x="4" y="42"/>
                  </a:cubicBezTo>
                  <a:cubicBezTo>
                    <a:pt x="8" y="41"/>
                    <a:pt x="11" y="40"/>
                    <a:pt x="15" y="40"/>
                  </a:cubicBezTo>
                  <a:cubicBezTo>
                    <a:pt x="22" y="38"/>
                    <a:pt x="30" y="36"/>
                    <a:pt x="36" y="31"/>
                  </a:cubicBezTo>
                  <a:cubicBezTo>
                    <a:pt x="45" y="25"/>
                    <a:pt x="49" y="17"/>
                    <a:pt x="50" y="7"/>
                  </a:cubicBezTo>
                  <a:cubicBezTo>
                    <a:pt x="50" y="6"/>
                    <a:pt x="50" y="5"/>
                    <a:pt x="50" y="4"/>
                  </a:cubicBezTo>
                  <a:cubicBezTo>
                    <a:pt x="50" y="2"/>
                    <a:pt x="52" y="0"/>
                    <a:pt x="54" y="0"/>
                  </a:cubicBezTo>
                  <a:cubicBezTo>
                    <a:pt x="57" y="1"/>
                    <a:pt x="58" y="2"/>
                    <a:pt x="58" y="5"/>
                  </a:cubicBezTo>
                  <a:cubicBezTo>
                    <a:pt x="58" y="5"/>
                    <a:pt x="58" y="6"/>
                    <a:pt x="58" y="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7" name="Google Shape;517;p82"/>
            <p:cNvSpPr/>
            <p:nvPr/>
          </p:nvSpPr>
          <p:spPr>
            <a:xfrm>
              <a:off x="4616450" y="4465638"/>
              <a:ext cx="117475" cy="28575"/>
            </a:xfrm>
            <a:custGeom>
              <a:avLst/>
              <a:gdLst/>
              <a:ahLst/>
              <a:cxnLst/>
              <a:rect l="l" t="t" r="r" b="b"/>
              <a:pathLst>
                <a:path w="76" h="18" extrusionOk="0">
                  <a:moveTo>
                    <a:pt x="74" y="11"/>
                  </a:moveTo>
                  <a:cubicBezTo>
                    <a:pt x="73" y="10"/>
                    <a:pt x="73" y="10"/>
                    <a:pt x="73" y="10"/>
                  </a:cubicBezTo>
                  <a:cubicBezTo>
                    <a:pt x="73" y="10"/>
                    <a:pt x="73" y="10"/>
                    <a:pt x="73" y="10"/>
                  </a:cubicBezTo>
                  <a:cubicBezTo>
                    <a:pt x="73" y="10"/>
                    <a:pt x="72" y="10"/>
                    <a:pt x="72" y="10"/>
                  </a:cubicBezTo>
                  <a:cubicBezTo>
                    <a:pt x="66" y="7"/>
                    <a:pt x="60" y="5"/>
                    <a:pt x="55" y="3"/>
                  </a:cubicBezTo>
                  <a:cubicBezTo>
                    <a:pt x="53" y="2"/>
                    <a:pt x="51" y="1"/>
                    <a:pt x="49" y="1"/>
                  </a:cubicBezTo>
                  <a:cubicBezTo>
                    <a:pt x="46" y="0"/>
                    <a:pt x="42" y="0"/>
                    <a:pt x="38" y="1"/>
                  </a:cubicBezTo>
                  <a:cubicBezTo>
                    <a:pt x="36" y="2"/>
                    <a:pt x="35" y="2"/>
                    <a:pt x="33" y="2"/>
                  </a:cubicBezTo>
                  <a:cubicBezTo>
                    <a:pt x="32" y="3"/>
                    <a:pt x="31" y="3"/>
                    <a:pt x="30" y="3"/>
                  </a:cubicBezTo>
                  <a:cubicBezTo>
                    <a:pt x="27" y="4"/>
                    <a:pt x="24" y="5"/>
                    <a:pt x="21" y="6"/>
                  </a:cubicBezTo>
                  <a:cubicBezTo>
                    <a:pt x="16" y="7"/>
                    <a:pt x="10" y="8"/>
                    <a:pt x="5" y="10"/>
                  </a:cubicBezTo>
                  <a:cubicBezTo>
                    <a:pt x="2" y="10"/>
                    <a:pt x="0" y="12"/>
                    <a:pt x="1" y="15"/>
                  </a:cubicBezTo>
                  <a:cubicBezTo>
                    <a:pt x="1" y="17"/>
                    <a:pt x="4" y="18"/>
                    <a:pt x="6" y="18"/>
                  </a:cubicBezTo>
                  <a:cubicBezTo>
                    <a:pt x="8" y="17"/>
                    <a:pt x="9" y="17"/>
                    <a:pt x="10" y="17"/>
                  </a:cubicBezTo>
                  <a:cubicBezTo>
                    <a:pt x="20" y="14"/>
                    <a:pt x="30" y="12"/>
                    <a:pt x="40" y="9"/>
                  </a:cubicBezTo>
                  <a:cubicBezTo>
                    <a:pt x="43" y="8"/>
                    <a:pt x="45" y="8"/>
                    <a:pt x="48" y="9"/>
                  </a:cubicBezTo>
                  <a:cubicBezTo>
                    <a:pt x="50" y="10"/>
                    <a:pt x="53" y="11"/>
                    <a:pt x="55" y="12"/>
                  </a:cubicBezTo>
                  <a:cubicBezTo>
                    <a:pt x="57" y="13"/>
                    <a:pt x="59" y="14"/>
                    <a:pt x="60" y="14"/>
                  </a:cubicBezTo>
                  <a:cubicBezTo>
                    <a:pt x="62" y="15"/>
                    <a:pt x="64" y="16"/>
                    <a:pt x="66" y="16"/>
                  </a:cubicBezTo>
                  <a:cubicBezTo>
                    <a:pt x="67" y="17"/>
                    <a:pt x="68" y="17"/>
                    <a:pt x="69" y="17"/>
                  </a:cubicBezTo>
                  <a:cubicBezTo>
                    <a:pt x="72" y="18"/>
                    <a:pt x="74" y="17"/>
                    <a:pt x="75" y="15"/>
                  </a:cubicBezTo>
                  <a:cubicBezTo>
                    <a:pt x="76" y="13"/>
                    <a:pt x="75" y="12"/>
                    <a:pt x="74" y="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8" name="Google Shape;518;p82"/>
            <p:cNvSpPr/>
            <p:nvPr/>
          </p:nvSpPr>
          <p:spPr>
            <a:xfrm>
              <a:off x="4637088" y="4489450"/>
              <a:ext cx="76200" cy="22225"/>
            </a:xfrm>
            <a:custGeom>
              <a:avLst/>
              <a:gdLst/>
              <a:ahLst/>
              <a:cxnLst/>
              <a:rect l="l" t="t" r="r" b="b"/>
              <a:pathLst>
                <a:path w="50" h="14" extrusionOk="0">
                  <a:moveTo>
                    <a:pt x="45" y="14"/>
                  </a:moveTo>
                  <a:cubicBezTo>
                    <a:pt x="45" y="14"/>
                    <a:pt x="44" y="14"/>
                    <a:pt x="44" y="13"/>
                  </a:cubicBezTo>
                  <a:cubicBezTo>
                    <a:pt x="43" y="13"/>
                    <a:pt x="41" y="12"/>
                    <a:pt x="40" y="12"/>
                  </a:cubicBezTo>
                  <a:cubicBezTo>
                    <a:pt x="34" y="9"/>
                    <a:pt x="32" y="8"/>
                    <a:pt x="29" y="9"/>
                  </a:cubicBezTo>
                  <a:cubicBezTo>
                    <a:pt x="17" y="12"/>
                    <a:pt x="5" y="14"/>
                    <a:pt x="5" y="14"/>
                  </a:cubicBezTo>
                  <a:cubicBezTo>
                    <a:pt x="3" y="14"/>
                    <a:pt x="1" y="13"/>
                    <a:pt x="0" y="10"/>
                  </a:cubicBezTo>
                  <a:cubicBezTo>
                    <a:pt x="0" y="8"/>
                    <a:pt x="2" y="6"/>
                    <a:pt x="4" y="6"/>
                  </a:cubicBezTo>
                  <a:cubicBezTo>
                    <a:pt x="4" y="6"/>
                    <a:pt x="15" y="4"/>
                    <a:pt x="27" y="1"/>
                  </a:cubicBezTo>
                  <a:cubicBezTo>
                    <a:pt x="33" y="0"/>
                    <a:pt x="37" y="2"/>
                    <a:pt x="43" y="4"/>
                  </a:cubicBezTo>
                  <a:cubicBezTo>
                    <a:pt x="45" y="5"/>
                    <a:pt x="46" y="5"/>
                    <a:pt x="47" y="6"/>
                  </a:cubicBezTo>
                  <a:cubicBezTo>
                    <a:pt x="49" y="7"/>
                    <a:pt x="50" y="9"/>
                    <a:pt x="49" y="11"/>
                  </a:cubicBezTo>
                  <a:cubicBezTo>
                    <a:pt x="49" y="13"/>
                    <a:pt x="47" y="14"/>
                    <a:pt x="45" y="1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9" name="Google Shape;519;p82"/>
            <p:cNvSpPr/>
            <p:nvPr/>
          </p:nvSpPr>
          <p:spPr>
            <a:xfrm>
              <a:off x="4699000" y="4416425"/>
              <a:ext cx="55563" cy="36513"/>
            </a:xfrm>
            <a:custGeom>
              <a:avLst/>
              <a:gdLst/>
              <a:ahLst/>
              <a:cxnLst/>
              <a:rect l="l" t="t" r="r" b="b"/>
              <a:pathLst>
                <a:path w="36" h="23" extrusionOk="0">
                  <a:moveTo>
                    <a:pt x="32" y="23"/>
                  </a:moveTo>
                  <a:cubicBezTo>
                    <a:pt x="32" y="23"/>
                    <a:pt x="32" y="23"/>
                    <a:pt x="32" y="23"/>
                  </a:cubicBezTo>
                  <a:cubicBezTo>
                    <a:pt x="14" y="20"/>
                    <a:pt x="2" y="8"/>
                    <a:pt x="2" y="8"/>
                  </a:cubicBezTo>
                  <a:cubicBezTo>
                    <a:pt x="0" y="6"/>
                    <a:pt x="0" y="3"/>
                    <a:pt x="2" y="2"/>
                  </a:cubicBezTo>
                  <a:cubicBezTo>
                    <a:pt x="3" y="0"/>
                    <a:pt x="6" y="0"/>
                    <a:pt x="8" y="2"/>
                  </a:cubicBezTo>
                  <a:cubicBezTo>
                    <a:pt x="8" y="2"/>
                    <a:pt x="8" y="2"/>
                    <a:pt x="8" y="2"/>
                  </a:cubicBezTo>
                  <a:cubicBezTo>
                    <a:pt x="8" y="2"/>
                    <a:pt x="18" y="13"/>
                    <a:pt x="33" y="14"/>
                  </a:cubicBezTo>
                  <a:cubicBezTo>
                    <a:pt x="35" y="15"/>
                    <a:pt x="36" y="17"/>
                    <a:pt x="36" y="19"/>
                  </a:cubicBezTo>
                  <a:cubicBezTo>
                    <a:pt x="36" y="21"/>
                    <a:pt x="34" y="23"/>
                    <a:pt x="32" y="2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0" name="Google Shape;520;p82"/>
            <p:cNvSpPr/>
            <p:nvPr/>
          </p:nvSpPr>
          <p:spPr>
            <a:xfrm>
              <a:off x="4521200" y="4249738"/>
              <a:ext cx="298450" cy="298450"/>
            </a:xfrm>
            <a:custGeom>
              <a:avLst/>
              <a:gdLst/>
              <a:ahLst/>
              <a:cxnLst/>
              <a:rect l="l" t="t" r="r" b="b"/>
              <a:pathLst>
                <a:path w="188" h="188" extrusionOk="0">
                  <a:moveTo>
                    <a:pt x="180" y="181"/>
                  </a:moveTo>
                  <a:lnTo>
                    <a:pt x="8" y="181"/>
                  </a:lnTo>
                  <a:lnTo>
                    <a:pt x="8" y="8"/>
                  </a:lnTo>
                  <a:lnTo>
                    <a:pt x="180" y="8"/>
                  </a:lnTo>
                  <a:lnTo>
                    <a:pt x="180" y="181"/>
                  </a:lnTo>
                  <a:close/>
                  <a:moveTo>
                    <a:pt x="0" y="0"/>
                  </a:moveTo>
                  <a:lnTo>
                    <a:pt x="0" y="188"/>
                  </a:lnTo>
                  <a:lnTo>
                    <a:pt x="188" y="188"/>
                  </a:lnTo>
                  <a:lnTo>
                    <a:pt x="188"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521" name="Google Shape;521;p82"/>
          <p:cNvSpPr txBox="1"/>
          <p:nvPr/>
        </p:nvSpPr>
        <p:spPr>
          <a:xfrm>
            <a:off x="2202400" y="1125750"/>
            <a:ext cx="3747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AutoNum type="arabicParenR"/>
            </a:pPr>
            <a:r>
              <a:rPr lang="en">
                <a:latin typeface="Proxima Nova"/>
                <a:ea typeface="Proxima Nova"/>
                <a:cs typeface="Proxima Nova"/>
                <a:sym typeface="Proxima Nova"/>
              </a:rPr>
              <a:t>Het verkrijgen van inkomensgegevens:</a:t>
            </a:r>
            <a:endParaRPr>
              <a:latin typeface="Proxima Nova"/>
              <a:ea typeface="Proxima Nova"/>
              <a:cs typeface="Proxima Nova"/>
              <a:sym typeface="Proxima Nova"/>
            </a:endParaRPr>
          </a:p>
          <a:p>
            <a:pPr marL="9144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Digitaal (MAGDA, KSZ)</a:t>
            </a:r>
            <a:endParaRPr>
              <a:latin typeface="Proxima Nova"/>
              <a:ea typeface="Proxima Nova"/>
              <a:cs typeface="Proxima Nova"/>
              <a:sym typeface="Proxima Nova"/>
            </a:endParaRPr>
          </a:p>
          <a:p>
            <a:pPr marL="9144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Bij de burger zelf</a:t>
            </a:r>
            <a:endParaRPr>
              <a:latin typeface="Proxima Nova"/>
              <a:ea typeface="Proxima Nova"/>
              <a:cs typeface="Proxima Nova"/>
              <a:sym typeface="Proxima Nova"/>
            </a:endParaRPr>
          </a:p>
          <a:p>
            <a:pPr marL="9144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Combinatie beide</a:t>
            </a:r>
            <a:endParaRPr>
              <a:latin typeface="Proxima Nova"/>
              <a:ea typeface="Proxima Nova"/>
              <a:cs typeface="Proxima Nova"/>
              <a:sym typeface="Proxima Nova"/>
            </a:endParaRPr>
          </a:p>
        </p:txBody>
      </p:sp>
      <p:sp>
        <p:nvSpPr>
          <p:cNvPr id="522" name="Google Shape;522;p82" descr="3 Quarter Left&#10;"/>
          <p:cNvSpPr/>
          <p:nvPr/>
        </p:nvSpPr>
        <p:spPr>
          <a:xfrm>
            <a:off x="5423925" y="3585439"/>
            <a:ext cx="432300" cy="432322"/>
          </a:xfrm>
          <a:custGeom>
            <a:avLst/>
            <a:gdLst/>
            <a:ahLst/>
            <a:cxnLst/>
            <a:rect l="l" t="t" r="r" b="b"/>
            <a:pathLst>
              <a:path w="200" h="200" extrusionOk="0">
                <a:moveTo>
                  <a:pt x="100" y="0"/>
                </a:moveTo>
                <a:cubicBezTo>
                  <a:pt x="45" y="0"/>
                  <a:pt x="0" y="45"/>
                  <a:pt x="0" y="100"/>
                </a:cubicBezTo>
                <a:cubicBezTo>
                  <a:pt x="0" y="155"/>
                  <a:pt x="45" y="200"/>
                  <a:pt x="100" y="200"/>
                </a:cubicBezTo>
                <a:cubicBezTo>
                  <a:pt x="155" y="200"/>
                  <a:pt x="200" y="155"/>
                  <a:pt x="200" y="100"/>
                </a:cubicBezTo>
                <a:cubicBezTo>
                  <a:pt x="200" y="45"/>
                  <a:pt x="155" y="0"/>
                  <a:pt x="100" y="0"/>
                </a:cubicBezTo>
                <a:close/>
                <a:moveTo>
                  <a:pt x="100" y="100"/>
                </a:moveTo>
                <a:cubicBezTo>
                  <a:pt x="100" y="12"/>
                  <a:pt x="100" y="12"/>
                  <a:pt x="100" y="12"/>
                </a:cubicBezTo>
                <a:cubicBezTo>
                  <a:pt x="149" y="12"/>
                  <a:pt x="188" y="51"/>
                  <a:pt x="188" y="100"/>
                </a:cubicBezTo>
                <a:lnTo>
                  <a:pt x="100" y="1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3" name="Google Shape;523;p82"/>
          <p:cNvSpPr txBox="1"/>
          <p:nvPr/>
        </p:nvSpPr>
        <p:spPr>
          <a:xfrm>
            <a:off x="2319425" y="2678100"/>
            <a:ext cx="372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2)    Rekening houden met GDPR en privacy</a:t>
            </a:r>
            <a:endParaRPr/>
          </a:p>
        </p:txBody>
      </p:sp>
      <p:sp>
        <p:nvSpPr>
          <p:cNvPr id="524" name="Google Shape;524;p82"/>
          <p:cNvSpPr txBox="1"/>
          <p:nvPr/>
        </p:nvSpPr>
        <p:spPr>
          <a:xfrm>
            <a:off x="2680175" y="35854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3) 	Actuele data ontbreekt</a:t>
            </a:r>
            <a:endParaRPr/>
          </a:p>
        </p:txBody>
      </p:sp>
      <p:sp>
        <p:nvSpPr>
          <p:cNvPr id="525" name="Google Shape;525;p82"/>
          <p:cNvSpPr/>
          <p:nvPr/>
        </p:nvSpPr>
        <p:spPr>
          <a:xfrm>
            <a:off x="2238200" y="1125750"/>
            <a:ext cx="3747900" cy="1046700"/>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2"/>
          <p:cNvSpPr/>
          <p:nvPr/>
        </p:nvSpPr>
        <p:spPr>
          <a:xfrm>
            <a:off x="2238200" y="2597250"/>
            <a:ext cx="3748200" cy="563400"/>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2"/>
          <p:cNvSpPr/>
          <p:nvPr/>
        </p:nvSpPr>
        <p:spPr>
          <a:xfrm>
            <a:off x="2680200" y="3585450"/>
            <a:ext cx="2531400" cy="432300"/>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2163</Words>
  <Application>Microsoft Office PowerPoint</Application>
  <PresentationFormat>On-screen Show (16:9)</PresentationFormat>
  <Paragraphs>467</Paragraphs>
  <Slides>63</Slides>
  <Notes>63</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63</vt:i4>
      </vt:variant>
    </vt:vector>
  </HeadingPairs>
  <TitlesOfParts>
    <vt:vector size="78" baseType="lpstr">
      <vt:lpstr>Arial</vt:lpstr>
      <vt:lpstr>Georgia</vt:lpstr>
      <vt:lpstr>Noto Sans Symbols</vt:lpstr>
      <vt:lpstr>Flanders Art Serif</vt:lpstr>
      <vt:lpstr>Proxima Nova Extrabold</vt:lpstr>
      <vt:lpstr>Proxima Nova</vt:lpstr>
      <vt:lpstr>Proxima Nova Semibold</vt:lpstr>
      <vt:lpstr>Calibri</vt:lpstr>
      <vt:lpstr>Courier New</vt:lpstr>
      <vt:lpstr>FlandersArtSans-Regular</vt:lpstr>
      <vt:lpstr>Roboto</vt:lpstr>
      <vt:lpstr>Simple Light</vt: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Aanleiding van dit traject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OSLO </vt:lpstr>
      <vt:lpstr>PowerPoint Presentation</vt:lpstr>
      <vt:lpstr>Open Standaarden voor Linkende Organisaties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vt:lpstr>
      <vt:lpstr>PowerPoint Presentation</vt:lpstr>
      <vt:lpstr>PowerPoint Presentation</vt:lpstr>
      <vt:lpstr>PowerPoint Presentation</vt:lpstr>
      <vt:lpstr>PowerPoint Presentation</vt:lpstr>
      <vt:lpstr>Voorbeeld: OSLO Persoon</vt:lpstr>
      <vt:lpstr>PowerPoint Presentation</vt:lpstr>
      <vt:lpstr>PowerPoint Presentation</vt:lpstr>
      <vt:lpstr>PowerPoint Presentation</vt:lpstr>
      <vt:lpstr>PowerPoint Presentation</vt:lpstr>
      <vt:lpstr>PowerPoint Presentation</vt:lpstr>
      <vt:lpstr>Sneuvelmodel opbouwen adhv verzamelde use cases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Vergelijking bestaande standaarden </vt:lpstr>
      <vt:lpstr>PowerPoint Presentation</vt:lpstr>
      <vt:lpstr>PowerPoint Presentation</vt:lpstr>
      <vt:lpstr>Q&amp;A </vt:lpstr>
      <vt:lpstr>PowerPoint Presentation</vt:lpstr>
      <vt:lpstr>PowerPoint Presentation</vt:lpstr>
      <vt:lpstr>PowerPoint Presentation</vt:lpstr>
      <vt:lpstr>PowerPoint Presentation</vt:lpstr>
      <vt:lpstr>Bedankt!</vt:lpstr>
      <vt:lpstr>Volledig sneuvelmodel (formele notatie)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Yves Meersmans (BE)</cp:lastModifiedBy>
  <cp:revision>1</cp:revision>
  <dcterms:modified xsi:type="dcterms:W3CDTF">2021-09-28T10:45:01Z</dcterms:modified>
</cp:coreProperties>
</file>